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</p:sldMasterIdLst>
  <p:notesMasterIdLst>
    <p:notesMasterId r:id="rId34"/>
  </p:notesMasterIdLst>
  <p:sldIdLst>
    <p:sldId id="256" r:id="rId3"/>
    <p:sldId id="257" r:id="rId4"/>
    <p:sldId id="259" r:id="rId5"/>
    <p:sldId id="261" r:id="rId6"/>
    <p:sldId id="260" r:id="rId7"/>
    <p:sldId id="298" r:id="rId8"/>
    <p:sldId id="262" r:id="rId9"/>
    <p:sldId id="264" r:id="rId10"/>
    <p:sldId id="263" r:id="rId11"/>
    <p:sldId id="265" r:id="rId12"/>
    <p:sldId id="272" r:id="rId13"/>
    <p:sldId id="296" r:id="rId14"/>
    <p:sldId id="274" r:id="rId15"/>
    <p:sldId id="273" r:id="rId16"/>
    <p:sldId id="271" r:id="rId17"/>
    <p:sldId id="270" r:id="rId18"/>
    <p:sldId id="282" r:id="rId19"/>
    <p:sldId id="287" r:id="rId20"/>
    <p:sldId id="276" r:id="rId21"/>
    <p:sldId id="277" r:id="rId22"/>
    <p:sldId id="291" r:id="rId23"/>
    <p:sldId id="293" r:id="rId24"/>
    <p:sldId id="294" r:id="rId25"/>
    <p:sldId id="295" r:id="rId26"/>
    <p:sldId id="266" r:id="rId27"/>
    <p:sldId id="268" r:id="rId28"/>
    <p:sldId id="267" r:id="rId29"/>
    <p:sldId id="269" r:id="rId30"/>
    <p:sldId id="279" r:id="rId31"/>
    <p:sldId id="280" r:id="rId32"/>
    <p:sldId id="281" r:id="rId33"/>
  </p:sldIdLst>
  <p:sldSz cx="12192000" cy="6858000"/>
  <p:notesSz cx="6858000" cy="9144000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Berlin Sans FB" panose="020E0602020502020306" pitchFamily="34" charset="0"/>
      <p:regular r:id="rId39"/>
      <p:bold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Caveat" panose="020B0604020202020204" charset="0"/>
      <p:regular r:id="rId45"/>
      <p:bold r:id="rId46"/>
    </p:embeddedFont>
    <p:embeddedFont>
      <p:font typeface="Berlin Sans FB Demi" panose="020E0802020502020306" pitchFamily="34" charset="0"/>
      <p:bold r:id="rId47"/>
    </p:embeddedFont>
    <p:embeddedFont>
      <p:font typeface="Schoolbell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fI4lV8wBRfUfThgA2xqYo03Mf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787982-6228-45F5-8E52-0056C7A8A5B2}">
  <a:tblStyle styleId="{FB787982-6228-45F5-8E52-0056C7A8A5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160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3217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panoramica con didascalia">
  <p:cSld name="Immagine panoramica con didascalia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0"/>
          <p:cNvSpPr txBox="1"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800600"/>
          </a:xfrm>
          <a:prstGeom prst="rect">
            <a:avLst/>
          </a:prstGeom>
          <a:noFill/>
          <a:ln w="952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</p:sp>
      <p:sp>
        <p:nvSpPr>
          <p:cNvPr id="82" name="Google Shape;82;p40"/>
          <p:cNvSpPr txBox="1">
            <a:spLocks noGrp="1"/>
          </p:cNvSpPr>
          <p:nvPr>
            <p:ph type="body" idx="1"/>
          </p:nvPr>
        </p:nvSpPr>
        <p:spPr>
          <a:xfrm>
            <a:off x="810000" y="5367338"/>
            <a:ext cx="10561418" cy="4937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0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zione con didascalia">
  <p:cSld name="Citazione con didascali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/>
          <p:nvPr/>
        </p:nvSpPr>
        <p:spPr>
          <a:xfrm>
            <a:off x="631697" y="1081456"/>
            <a:ext cx="6332416" cy="3239188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1"/>
          <p:cNvSpPr txBox="1"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200"/>
              <a:buFont typeface="Century Gothic"/>
              <a:buNone/>
              <a:defRPr sz="42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1"/>
          <p:cNvSpPr txBox="1"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body" idx="2"/>
          </p:nvPr>
        </p:nvSpPr>
        <p:spPr>
          <a:xfrm>
            <a:off x="7574642" y="1081456"/>
            <a:ext cx="3810001" cy="40754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91" name="Google Shape;91;p41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1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1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a nome">
  <p:cSld name="Scheda nom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2"/>
          <p:cNvSpPr/>
          <p:nvPr/>
        </p:nvSpPr>
        <p:spPr>
          <a:xfrm>
            <a:off x="1140884" y="2286585"/>
            <a:ext cx="4895115" cy="2503972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2"/>
          <p:cNvSpPr txBox="1"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Century Gothic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2"/>
          <p:cNvSpPr txBox="1">
            <a:spLocks noGrp="1"/>
          </p:cNvSpPr>
          <p:nvPr>
            <p:ph type="body" idx="1"/>
          </p:nvPr>
        </p:nvSpPr>
        <p:spPr>
          <a:xfrm>
            <a:off x="6156000" y="2286000"/>
            <a:ext cx="4880300" cy="22955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98" name="Google Shape;98;p42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2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2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3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43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body" idx="1"/>
          </p:nvPr>
        </p:nvSpPr>
        <p:spPr>
          <a:xfrm rot="5400000">
            <a:off x="4254444" y="-1260043"/>
            <a:ext cx="3674397" cy="1056328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4"/>
          <p:cNvSpPr/>
          <p:nvPr/>
        </p:nvSpPr>
        <p:spPr>
          <a:xfrm>
            <a:off x="7669651" y="446089"/>
            <a:ext cx="4522349" cy="5414962"/>
          </a:xfrm>
          <a:custGeom>
            <a:avLst/>
            <a:gdLst/>
            <a:ahLst/>
            <a:cxnLst/>
            <a:rect l="l" t="t" r="r" b="b"/>
            <a:pathLst>
              <a:path w="2879" h="4320" extrusionOk="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4"/>
          <p:cNvSpPr txBox="1">
            <a:spLocks noGrp="1"/>
          </p:cNvSpPr>
          <p:nvPr>
            <p:ph type="title"/>
          </p:nvPr>
        </p:nvSpPr>
        <p:spPr>
          <a:xfrm rot="5400000">
            <a:off x="6863537" y="1906175"/>
            <a:ext cx="5134798" cy="249479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4"/>
          <p:cNvSpPr txBox="1">
            <a:spLocks noGrp="1"/>
          </p:cNvSpPr>
          <p:nvPr>
            <p:ph type="body" idx="1"/>
          </p:nvPr>
        </p:nvSpPr>
        <p:spPr>
          <a:xfrm rot="5400000">
            <a:off x="1408290" y="-152200"/>
            <a:ext cx="5414962" cy="66115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12" name="Google Shape;112;p44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4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4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4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34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4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125" name="Google Shape;125;p34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4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0"/>
          <p:cNvSpPr/>
          <p:nvPr/>
        </p:nvSpPr>
        <p:spPr>
          <a:xfrm>
            <a:off x="1073151" y="446087"/>
            <a:ext cx="3547533" cy="1814651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30"/>
          <p:cNvSpPr txBox="1"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Century Gothic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body" idx="1"/>
          </p:nvPr>
        </p:nvSpPr>
        <p:spPr>
          <a:xfrm>
            <a:off x="4855633" y="446088"/>
            <a:ext cx="6252633" cy="5414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body" idx="2"/>
          </p:nvPr>
        </p:nvSpPr>
        <p:spPr>
          <a:xfrm>
            <a:off x="1073151" y="2260738"/>
            <a:ext cx="3547533" cy="36003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Google Shape;32;p31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2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3"/>
          </p:nvPr>
        </p:nvSpPr>
        <p:spPr>
          <a:xfrm>
            <a:off x="6187415" y="2174875"/>
            <a:ext cx="5194583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4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/>
          <p:nvPr/>
        </p:nvSpPr>
        <p:spPr>
          <a:xfrm>
            <a:off x="0" y="-3175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32"/>
          <p:cNvSpPr txBox="1"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5"/>
          <p:cNvSpPr/>
          <p:nvPr/>
        </p:nvSpPr>
        <p:spPr>
          <a:xfrm>
            <a:off x="0" y="1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35"/>
          <p:cNvSpPr txBox="1"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sz="48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36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5185873" cy="36387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body" idx="2"/>
          </p:nvPr>
        </p:nvSpPr>
        <p:spPr>
          <a:xfrm>
            <a:off x="6187415" y="2222287"/>
            <a:ext cx="5194583" cy="363876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🞆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🞆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🞆"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7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7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>
            <a:spLocks noGrp="1"/>
          </p:cNvSpPr>
          <p:nvPr>
            <p:ph type="pic" idx="2"/>
          </p:nvPr>
        </p:nvSpPr>
        <p:spPr>
          <a:xfrm>
            <a:off x="6098117" y="0"/>
            <a:ext cx="6093883" cy="6858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9"/>
          <p:cNvSpPr txBox="1">
            <a:spLocks noGrp="1"/>
          </p:cNvSpPr>
          <p:nvPr>
            <p:ph type="body" idx="1"/>
          </p:nvPr>
        </p:nvSpPr>
        <p:spPr>
          <a:xfrm>
            <a:off x="814728" y="2344684"/>
            <a:ext cx="4852988" cy="35163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dt" idx="10"/>
          </p:nvPr>
        </p:nvSpPr>
        <p:spPr>
          <a:xfrm>
            <a:off x="3885810" y="6041362"/>
            <a:ext cx="976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ftr" idx="11"/>
          </p:nvPr>
        </p:nvSpPr>
        <p:spPr>
          <a:xfrm>
            <a:off x="590396" y="6041362"/>
            <a:ext cx="32954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sldNum" idx="12"/>
          </p:nvPr>
        </p:nvSpPr>
        <p:spPr>
          <a:xfrm>
            <a:off x="4862689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🞆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3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33"/>
          <p:cNvSpPr txBox="1"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8" name="Google Shape;118;p33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u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761F2A9-0D9C-48FF-9341-BE7C3B9DA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" r="-1" b="20269"/>
          <a:stretch/>
        </p:blipFill>
        <p:spPr>
          <a:xfrm>
            <a:off x="6098117" y="10"/>
            <a:ext cx="6093883" cy="685799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CB706DC-403D-4BEB-8743-03256430C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851" y="612742"/>
            <a:ext cx="4768859" cy="4204355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  <a:ea typeface="HGSoeiKakugothicUB" panose="020B0400000000000000" pitchFamily="49" charset="-128"/>
                <a:cs typeface="Dubai Light" panose="020B0303030403030204" pitchFamily="34" charset="-78"/>
              </a:rPr>
              <a:t>BENVENUTI </a:t>
            </a:r>
          </a:p>
          <a:p>
            <a:pPr algn="ctr"/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  <a:ea typeface="HGSoeiKakugothicUB" panose="020B0400000000000000" pitchFamily="49" charset="-128"/>
                <a:cs typeface="Dubai Light" panose="020B0303030403030204" pitchFamily="34" charset="-78"/>
              </a:rPr>
              <a:t>PRESSO L’ISTITUTO CARLO ROSSELLI!</a:t>
            </a:r>
          </a:p>
          <a:p>
            <a:endParaRPr lang="en-US" sz="5000" dirty="0">
              <a:latin typeface="Comic Sans MS" panose="030F0702030302020204" pitchFamily="66" charset="0"/>
              <a:ea typeface="HGSoeiKakugothicUB" panose="020B0400000000000000" pitchFamily="49" charset="-128"/>
              <a:cs typeface="Dubai Light" panose="020B0303030403030204" pitchFamily="34" charset="-78"/>
            </a:endParaRPr>
          </a:p>
          <a:p>
            <a:pPr algn="ctr">
              <a:spcBef>
                <a:spcPts val="0"/>
              </a:spcBef>
            </a:pPr>
            <a:endParaRPr lang="en-US" sz="2500" dirty="0">
              <a:latin typeface="Comic Sans MS" panose="030F0702030302020204" pitchFamily="66" charset="0"/>
              <a:ea typeface="HGSoeiKakugothicUB" panose="020B0400000000000000" pitchFamily="49" charset="-128"/>
              <a:cs typeface="Dubai Light" panose="020B0303030403030204" pitchFamily="34" charset="-78"/>
            </a:endParaRPr>
          </a:p>
          <a:p>
            <a:pPr algn="ctr">
              <a:spcBef>
                <a:spcPts val="0"/>
              </a:spcBef>
            </a:pPr>
            <a:r>
              <a:rPr lang="en-US" sz="2500" dirty="0">
                <a:latin typeface="Berlin Sans FB Demi" panose="020E0802020502020306" pitchFamily="34" charset="0"/>
                <a:ea typeface="HGSoeiKakugothicUB" panose="020B0400000000000000" pitchFamily="49" charset="-128"/>
                <a:cs typeface="Dubai Light" panose="020B0303030403030204" pitchFamily="34" charset="-78"/>
              </a:rPr>
              <a:t>VIA GIOTTO 10</a:t>
            </a:r>
          </a:p>
          <a:p>
            <a:pPr algn="ctr">
              <a:spcBef>
                <a:spcPts val="0"/>
              </a:spcBef>
            </a:pPr>
            <a:r>
              <a:rPr lang="en-US" sz="2500" dirty="0">
                <a:latin typeface="Berlin Sans FB Demi" panose="020E0802020502020306" pitchFamily="34" charset="0"/>
                <a:ea typeface="HGSoeiKakugothicUB" panose="020B0400000000000000" pitchFamily="49" charset="-128"/>
                <a:cs typeface="Dubai Light" panose="020B0303030403030204" pitchFamily="34" charset="-78"/>
              </a:rPr>
              <a:t>GENOVA SESTRI PONENTE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 txBox="1"/>
          <p:nvPr/>
        </p:nvSpPr>
        <p:spPr>
          <a:xfrm>
            <a:off x="513909" y="448491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000"/>
              <a:buFont typeface="Schoolbell"/>
              <a:buNone/>
            </a:pPr>
            <a:r>
              <a:rPr lang="it-IT" sz="5400" b="1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TURISMO</a:t>
            </a:r>
            <a:r>
              <a:rPr lang="it-IT" sz="4000" b="1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 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6438" y="3429000"/>
            <a:ext cx="854608" cy="98039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62770544-5A8B-4DED-813A-CF646D52C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841946"/>
              </p:ext>
            </p:extLst>
          </p:nvPr>
        </p:nvGraphicFramePr>
        <p:xfrm>
          <a:off x="405353" y="1677971"/>
          <a:ext cx="9736623" cy="4647421"/>
        </p:xfrm>
        <a:graphic>
          <a:graphicData uri="http://schemas.openxmlformats.org/drawingml/2006/table">
            <a:tbl>
              <a:tblPr/>
              <a:tblGrid>
                <a:gridCol w="4902428">
                  <a:extLst>
                    <a:ext uri="{9D8B030D-6E8A-4147-A177-3AD203B41FA5}">
                      <a16:colId xmlns:a16="http://schemas.microsoft.com/office/drawing/2014/main" val="726051400"/>
                    </a:ext>
                  </a:extLst>
                </a:gridCol>
                <a:gridCol w="794483">
                  <a:extLst>
                    <a:ext uri="{9D8B030D-6E8A-4147-A177-3AD203B41FA5}">
                      <a16:colId xmlns:a16="http://schemas.microsoft.com/office/drawing/2014/main" val="1358242856"/>
                    </a:ext>
                  </a:extLst>
                </a:gridCol>
                <a:gridCol w="795418">
                  <a:extLst>
                    <a:ext uri="{9D8B030D-6E8A-4147-A177-3AD203B41FA5}">
                      <a16:colId xmlns:a16="http://schemas.microsoft.com/office/drawing/2014/main" val="3931197302"/>
                    </a:ext>
                  </a:extLst>
                </a:gridCol>
                <a:gridCol w="794483">
                  <a:extLst>
                    <a:ext uri="{9D8B030D-6E8A-4147-A177-3AD203B41FA5}">
                      <a16:colId xmlns:a16="http://schemas.microsoft.com/office/drawing/2014/main" val="2374692238"/>
                    </a:ext>
                  </a:extLst>
                </a:gridCol>
                <a:gridCol w="795418">
                  <a:extLst>
                    <a:ext uri="{9D8B030D-6E8A-4147-A177-3AD203B41FA5}">
                      <a16:colId xmlns:a16="http://schemas.microsoft.com/office/drawing/2014/main" val="3556744569"/>
                    </a:ext>
                  </a:extLst>
                </a:gridCol>
                <a:gridCol w="782332">
                  <a:extLst>
                    <a:ext uri="{9D8B030D-6E8A-4147-A177-3AD203B41FA5}">
                      <a16:colId xmlns:a16="http://schemas.microsoft.com/office/drawing/2014/main" val="979205959"/>
                    </a:ext>
                  </a:extLst>
                </a:gridCol>
                <a:gridCol w="872061">
                  <a:extLst>
                    <a:ext uri="{9D8B030D-6E8A-4147-A177-3AD203B41FA5}">
                      <a16:colId xmlns:a16="http://schemas.microsoft.com/office/drawing/2014/main" val="1054621664"/>
                    </a:ext>
                  </a:extLst>
                </a:gridCol>
              </a:tblGrid>
              <a:tr h="301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DISCIPLINE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anno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anno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anno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736268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Lingua e letteratura italiana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702856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Lingua inglese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950247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Storia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875063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Matematica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459850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Scienze motorie e sportive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529793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Religione cattolica/attività alternative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637818"/>
                  </a:ext>
                </a:extLst>
              </a:tr>
              <a:tr h="338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 lingua comunitaria (Francese)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62951"/>
                  </a:ext>
                </a:extLst>
              </a:tr>
              <a:tr h="3389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Terza lingua straniera (Tedesco)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010315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Discipline turistiche e aziendali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13728"/>
                  </a:ext>
                </a:extLst>
              </a:tr>
              <a:tr h="346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Geografia turistica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495675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Diritto e legislazione turistica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059832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Arte e territorio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64868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489463"/>
                  </a:ext>
                </a:extLst>
              </a:tr>
              <a:tr h="301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Totale complessivo ore annue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94737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"/>
          <p:cNvSpPr txBox="1"/>
          <p:nvPr/>
        </p:nvSpPr>
        <p:spPr>
          <a:xfrm>
            <a:off x="165463" y="426717"/>
            <a:ext cx="11617234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 NOSTRI PROGETTI INTERNAZIONALI: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lt1"/>
              </a:solidFill>
              <a:latin typeface="Berlin Sans FB Demi" panose="020E0802020502020306" pitchFamily="34" charset="0"/>
              <a:sym typeface="Arial"/>
            </a:endParaRPr>
          </a:p>
        </p:txBody>
      </p:sp>
      <p:sp>
        <p:nvSpPr>
          <p:cNvPr id="261" name="Google Shape;261;p17"/>
          <p:cNvSpPr txBox="1"/>
          <p:nvPr/>
        </p:nvSpPr>
        <p:spPr>
          <a:xfrm>
            <a:off x="7453867" y="1473157"/>
            <a:ext cx="385304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DOPPIO DIPLOMA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ITALIANO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sym typeface="Arial"/>
              </a:rPr>
              <a:t>&amp;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FRANCESE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262" name="Google Shape;26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462" y="1402782"/>
            <a:ext cx="6357257" cy="269813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7"/>
          <p:cNvSpPr txBox="1">
            <a:spLocks noGrp="1"/>
          </p:cNvSpPr>
          <p:nvPr>
            <p:ph type="ftr" idx="11"/>
          </p:nvPr>
        </p:nvSpPr>
        <p:spPr>
          <a:xfrm>
            <a:off x="451514" y="5858798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 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264" name="Google Shape;26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0689" y="5717492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"/>
          <p:cNvSpPr txBox="1"/>
          <p:nvPr/>
        </p:nvSpPr>
        <p:spPr>
          <a:xfrm>
            <a:off x="409303" y="514537"/>
            <a:ext cx="1161723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 NOSTRI PROGETTI INTERNAZIONALI:</a:t>
            </a:r>
            <a:endParaRPr sz="3200"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lt1"/>
              </a:solidFill>
              <a:latin typeface="Berlin Sans FB Demi" panose="020E0802020502020306" pitchFamily="34" charset="0"/>
              <a:sym typeface="Arial"/>
            </a:endParaRPr>
          </a:p>
        </p:txBody>
      </p:sp>
      <p:pic>
        <p:nvPicPr>
          <p:cNvPr id="262" name="Google Shape;26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0318" y="514537"/>
            <a:ext cx="4046219" cy="92207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7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 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264" name="Google Shape;26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3674" y="5758752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A976FD-0284-4075-9DDE-EEEE84260FF4}"/>
              </a:ext>
            </a:extLst>
          </p:cNvPr>
          <p:cNvSpPr txBox="1"/>
          <p:nvPr/>
        </p:nvSpPr>
        <p:spPr>
          <a:xfrm>
            <a:off x="876300" y="1638300"/>
            <a:ext cx="108299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0" i="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</a:rPr>
              <a:t>Il duplice diploma </a:t>
            </a:r>
            <a:r>
              <a:rPr lang="it-IT" sz="1800" b="0" i="0" dirty="0" err="1">
                <a:solidFill>
                  <a:schemeClr val="bg1"/>
                </a:solidFill>
                <a:effectLst/>
                <a:latin typeface="Berlin Sans FB Demi" panose="020E0802020502020306" pitchFamily="34" charset="0"/>
              </a:rPr>
              <a:t>EsaBac</a:t>
            </a:r>
            <a:r>
              <a:rPr lang="it-IT" sz="1800" b="0" i="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</a:rPr>
              <a:t> è stato istituito nell’ambito della cooperazione educativa tra l’Italia e la Francia, grazie all'Accordo tra i due Ministeri sottoscritto il 24 febbraio 2009, con il quale la Francia e l’Italia promuovono nel loro sistema scolastico un percorso bilingue triennale del secondo ciclo di istruzione che permette di conseguire simultaneamente il diploma di Esame di Stato e il  </a:t>
            </a:r>
            <a:r>
              <a:rPr lang="it-IT" sz="1800" b="0" i="0" dirty="0" err="1">
                <a:solidFill>
                  <a:schemeClr val="bg1"/>
                </a:solidFill>
                <a:effectLst/>
                <a:latin typeface="Berlin Sans FB Demi" panose="020E0802020502020306" pitchFamily="34" charset="0"/>
              </a:rPr>
              <a:t>Baccalauréat</a:t>
            </a:r>
            <a:r>
              <a:rPr lang="it-IT" sz="1800" b="0" i="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</a:rPr>
              <a:t>.</a:t>
            </a:r>
          </a:p>
          <a:p>
            <a:r>
              <a:rPr lang="it-IT" sz="1800" b="0" i="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</a:rPr>
              <a:t>Il percorso </a:t>
            </a:r>
            <a:r>
              <a:rPr lang="it-IT" sz="1800" b="0" i="0" dirty="0" err="1">
                <a:solidFill>
                  <a:schemeClr val="bg1"/>
                </a:solidFill>
                <a:effectLst/>
                <a:latin typeface="Berlin Sans FB Demi" panose="020E0802020502020306" pitchFamily="34" charset="0"/>
              </a:rPr>
              <a:t>EsaBac</a:t>
            </a:r>
            <a:r>
              <a:rPr lang="it-IT" sz="1800" b="0" i="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</a:rPr>
              <a:t> offre agli studenti degli ultimi tre anni di scuola secondaria una formazione integrata basata sullo studio approfondito della lingua e della cultura del paese partner, con un’attenzione specifica allo sviluppo delle competenze  storico-letterarie e interculturali, acquisite in una prospettiva europea e internazionale.</a:t>
            </a:r>
            <a:r>
              <a:rPr lang="it-IT" sz="1800" dirty="0">
                <a:solidFill>
                  <a:schemeClr val="bg1"/>
                </a:solidFill>
                <a:latin typeface="Berlin Sans FB Demi" panose="020E0802020502020306" pitchFamily="34" charset="0"/>
              </a:rPr>
              <a:t/>
            </a:r>
            <a:br>
              <a:rPr lang="it-IT" sz="1800" dirty="0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r>
              <a:rPr lang="it-IT" sz="1800" b="0" i="0" dirty="0">
                <a:solidFill>
                  <a:schemeClr val="bg1"/>
                </a:solidFill>
                <a:effectLst/>
                <a:latin typeface="Berlin Sans FB Demi" panose="020E0802020502020306" pitchFamily="34" charset="0"/>
              </a:rPr>
              <a:t>Al termine del percorso, gli studenti raggiungono un livello di competenza linguistica pari al livello B2. </a:t>
            </a:r>
          </a:p>
          <a:p>
            <a:endParaRPr lang="it-IT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23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/>
          <p:nvPr/>
        </p:nvSpPr>
        <p:spPr>
          <a:xfrm>
            <a:off x="165463" y="240736"/>
            <a:ext cx="11617234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 NOSTRI PROGETTI INTERNAZIONALI: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lt1"/>
              </a:solidFill>
              <a:latin typeface="Berlin Sans FB Demi" panose="020E0802020502020306" pitchFamily="34" charset="0"/>
              <a:sym typeface="Arial"/>
            </a:endParaRPr>
          </a:p>
        </p:txBody>
      </p:sp>
      <p:sp>
        <p:nvSpPr>
          <p:cNvPr id="279" name="Google Shape;279;p19"/>
          <p:cNvSpPr txBox="1"/>
          <p:nvPr/>
        </p:nvSpPr>
        <p:spPr>
          <a:xfrm>
            <a:off x="2032986" y="1145218"/>
            <a:ext cx="8114191" cy="3569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i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Certificazioni linguistiche</a:t>
            </a:r>
            <a:endParaRPr sz="2800" dirty="0">
              <a:solidFill>
                <a:srgbClr val="FF9900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▪"/>
            </a:pPr>
            <a:r>
              <a:rPr lang="it-IT" sz="3200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PET, First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lt1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▪"/>
            </a:pPr>
            <a:r>
              <a:rPr lang="it-IT" sz="3200" dirty="0" err="1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TestDaf</a:t>
            </a: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 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lt1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▪"/>
            </a:pPr>
            <a:r>
              <a:rPr lang="it-IT" sz="3200" dirty="0" err="1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Delf</a:t>
            </a:r>
            <a:endParaRPr sz="3200" b="1" dirty="0">
              <a:solidFill>
                <a:schemeClr val="lt1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</p:txBody>
      </p:sp>
      <p:pic>
        <p:nvPicPr>
          <p:cNvPr id="280" name="Google Shape;28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0914" y="2051882"/>
            <a:ext cx="878316" cy="87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0914" y="3767475"/>
            <a:ext cx="878316" cy="87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0017" y="2884905"/>
            <a:ext cx="879213" cy="88257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9"/>
          <p:cNvSpPr txBox="1">
            <a:spLocks noGrp="1"/>
          </p:cNvSpPr>
          <p:nvPr>
            <p:ph type="ftr" idx="11"/>
          </p:nvPr>
        </p:nvSpPr>
        <p:spPr>
          <a:xfrm>
            <a:off x="2012089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smtClean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 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284" name="Google Shape;28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9623" y="5758752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"/>
          <p:cNvSpPr txBox="1"/>
          <p:nvPr/>
        </p:nvSpPr>
        <p:spPr>
          <a:xfrm>
            <a:off x="1607402" y="426717"/>
            <a:ext cx="11617234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 NOSTRI PROGETTI INTERNAZIONALI: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lt1"/>
              </a:solidFill>
              <a:latin typeface="Berlin Sans FB Demi" panose="020E0802020502020306" pitchFamily="34" charset="0"/>
              <a:sym typeface="Arial"/>
            </a:endParaRPr>
          </a:p>
        </p:txBody>
      </p:sp>
      <p:sp>
        <p:nvSpPr>
          <p:cNvPr id="270" name="Google Shape;270;p18"/>
          <p:cNvSpPr txBox="1"/>
          <p:nvPr/>
        </p:nvSpPr>
        <p:spPr>
          <a:xfrm>
            <a:off x="6530728" y="1235137"/>
            <a:ext cx="5495109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i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Erasmus Plus</a:t>
            </a:r>
            <a:r>
              <a:rPr lang="it-IT" sz="3200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 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è il programma 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dell’Unione europea per</a:t>
            </a:r>
            <a:endParaRPr dirty="0">
              <a:latin typeface="Berlin Sans FB Demi" panose="020E0802020502020306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▪"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l’Istruzione, </a:t>
            </a:r>
            <a:endParaRPr dirty="0">
              <a:latin typeface="Berlin Sans FB Demi" panose="020E0802020502020306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▪"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la Formazione,</a:t>
            </a:r>
            <a:endParaRPr dirty="0">
              <a:latin typeface="Berlin Sans FB Demi" panose="020E0802020502020306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▪"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la Gioventù 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▪"/>
            </a:pPr>
            <a:r>
              <a:rPr lang="it-IT" sz="3200" b="1" dirty="0" smtClean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lo Sport</a:t>
            </a:r>
            <a:r>
              <a:rPr lang="it-IT" sz="3200" b="1" dirty="0" smtClean="0">
                <a:solidFill>
                  <a:schemeClr val="lt1"/>
                </a:solidFill>
                <a:latin typeface="Schoolbell"/>
                <a:ea typeface="Schoolbell"/>
                <a:cs typeface="Schoolbell"/>
                <a:sym typeface="Schoolbell"/>
              </a:rPr>
              <a:t> </a:t>
            </a:r>
            <a:endParaRPr sz="4800" b="1" dirty="0">
              <a:solidFill>
                <a:schemeClr val="lt1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pic>
        <p:nvPicPr>
          <p:cNvPr id="271" name="Google Shape;27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001" y="1473157"/>
            <a:ext cx="4991306" cy="279513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8"/>
          <p:cNvSpPr txBox="1">
            <a:spLocks noGrp="1"/>
          </p:cNvSpPr>
          <p:nvPr>
            <p:ph type="ftr" idx="11"/>
          </p:nvPr>
        </p:nvSpPr>
        <p:spPr>
          <a:xfrm>
            <a:off x="1479147" y="5900056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273" name="Google Shape;27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6681" y="5758750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 txBox="1"/>
          <p:nvPr/>
        </p:nvSpPr>
        <p:spPr>
          <a:xfrm>
            <a:off x="1739286" y="371089"/>
            <a:ext cx="11617234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 NOSTRI PROGETTI INTERNAZIONALI: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967" y="1473157"/>
            <a:ext cx="4319348" cy="23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6"/>
          <p:cNvSpPr txBox="1"/>
          <p:nvPr/>
        </p:nvSpPr>
        <p:spPr>
          <a:xfrm>
            <a:off x="6522720" y="1558834"/>
            <a:ext cx="5373189" cy="229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PATENTE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INTERNAZIONALE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PER L'USO DEL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COMPUTER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254" name="Google Shape;254;p16"/>
          <p:cNvSpPr txBox="1">
            <a:spLocks noGrp="1"/>
          </p:cNvSpPr>
          <p:nvPr>
            <p:ph type="ftr" idx="11"/>
          </p:nvPr>
        </p:nvSpPr>
        <p:spPr>
          <a:xfrm>
            <a:off x="2042922" y="5900056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255" name="Google Shape;25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2888" y="5758752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/>
        </p:nvSpPr>
        <p:spPr>
          <a:xfrm>
            <a:off x="292254" y="207132"/>
            <a:ext cx="6313662" cy="532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POTRAI SVOLGERE LE 150 ORE DI PCTO IN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lt1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STAGE</a:t>
            </a:r>
            <a:r>
              <a:rPr lang="it-IT" sz="3200" b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 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lt1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9207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NELLE PRINCIPALI</a:t>
            </a:r>
            <a:endParaRPr dirty="0">
              <a:latin typeface="Berlin Sans FB Demi" panose="020E0802020502020306" pitchFamily="34" charset="0"/>
            </a:endParaRPr>
          </a:p>
          <a:p>
            <a:pPr marL="92075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AZIENDE</a:t>
            </a: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 E NEGLI ENTI PUBBLICI del TERRITORIO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lt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5"/>
          <p:cNvSpPr txBox="1">
            <a:spLocks noGrp="1"/>
          </p:cNvSpPr>
          <p:nvPr>
            <p:ph type="ftr" idx="11"/>
          </p:nvPr>
        </p:nvSpPr>
        <p:spPr>
          <a:xfrm>
            <a:off x="1348329" y="589995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244" name="Google Shape;2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5101" y="207132"/>
            <a:ext cx="4352356" cy="2342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3674" y="5758543"/>
            <a:ext cx="564809" cy="64794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246" name="Google Shape;24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15101" y="2549296"/>
            <a:ext cx="4352356" cy="2342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4C1393-F8EC-41EA-B7B7-7263C1C7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5800" y="5749559"/>
            <a:ext cx="10572000" cy="434974"/>
          </a:xfrm>
        </p:spPr>
        <p:txBody>
          <a:bodyPr/>
          <a:lstStyle/>
          <a:p>
            <a:r>
              <a:rPr lang="it-IT" sz="2000" dirty="0" smtClean="0"/>
              <a:t>PCTO- Percorsi Per le Competenze Trasversali e per l’Orientamento</a:t>
            </a:r>
            <a:endParaRPr lang="it-IT" sz="2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DD089D1-5939-4537-A1C6-8A9111B9C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00" y="352425"/>
            <a:ext cx="10910146" cy="4193197"/>
          </a:xfrm>
        </p:spPr>
        <p:txBody>
          <a:bodyPr>
            <a:normAutofit/>
          </a:bodyPr>
          <a:lstStyle/>
          <a:p>
            <a:endParaRPr lang="it-IT" dirty="0"/>
          </a:p>
          <a:p>
            <a:pPr marL="400050" indent="-285750">
              <a:buFont typeface="Wingdings" panose="05000000000000000000" pitchFamily="2" charset="2"/>
              <a:buChar char="ü"/>
            </a:pPr>
            <a:r>
              <a:rPr lang="it-IT" sz="2800" dirty="0" smtClean="0">
                <a:latin typeface="Berlin Sans FB Demi" panose="020E0802020502020306" pitchFamily="34" charset="0"/>
              </a:rPr>
              <a:t>Studi professionali: commercialisti, consulenti del lavoro, notai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dirty="0" smtClean="0">
                <a:latin typeface="Berlin Sans FB Demi" panose="020E0802020502020306" pitchFamily="34" charset="0"/>
              </a:rPr>
              <a:t>Imprese </a:t>
            </a:r>
            <a:r>
              <a:rPr lang="it-IT" sz="2800" dirty="0">
                <a:latin typeface="Berlin Sans FB Demi" panose="020E0802020502020306" pitchFamily="34" charset="0"/>
              </a:rPr>
              <a:t>del settore </a:t>
            </a:r>
            <a:r>
              <a:rPr lang="it-IT" sz="2800" dirty="0" smtClean="0">
                <a:latin typeface="Berlin Sans FB Demi" panose="020E0802020502020306" pitchFamily="34" charset="0"/>
              </a:rPr>
              <a:t>informatico, settore metalmeccanico, collegate </a:t>
            </a:r>
            <a:r>
              <a:rPr lang="it-IT" sz="2800" dirty="0">
                <a:latin typeface="Berlin Sans FB Demi" panose="020E0802020502020306" pitchFamily="34" charset="0"/>
              </a:rPr>
              <a:t>all’attività </a:t>
            </a:r>
            <a:r>
              <a:rPr lang="it-IT" sz="2800" dirty="0" smtClean="0">
                <a:latin typeface="Berlin Sans FB Demi" panose="020E0802020502020306" pitchFamily="34" charset="0"/>
              </a:rPr>
              <a:t>portuale, trasporto </a:t>
            </a:r>
            <a:r>
              <a:rPr lang="it-IT" sz="2800" dirty="0">
                <a:latin typeface="Berlin Sans FB Demi" panose="020E0802020502020306" pitchFamily="34" charset="0"/>
              </a:rPr>
              <a:t>e logistica (Aeroporto di Genova, Trenitalia…)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dirty="0">
                <a:latin typeface="Berlin Sans FB Demi" panose="020E0802020502020306" pitchFamily="34" charset="0"/>
              </a:rPr>
              <a:t>Istituti bancari (Banca d’Italia, Banca Popolare di Sondrio)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dirty="0">
                <a:latin typeface="Berlin Sans FB Demi" panose="020E0802020502020306" pitchFamily="34" charset="0"/>
              </a:rPr>
              <a:t>Musei, biblioteche comunali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dirty="0">
                <a:latin typeface="Berlin Sans FB Demi" panose="020E0802020502020306" pitchFamily="34" charset="0"/>
              </a:rPr>
              <a:t>Strutture ricettive, alberghi, villaggi turistici, navi da crociera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>
              <a:latin typeface="Berlin Sans FB Demi" panose="020E0802020502020306" pitchFamily="34" charset="0"/>
            </a:endParaRPr>
          </a:p>
          <a:p>
            <a:endParaRPr lang="it-IT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85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4C1393-F8EC-41EA-B7B7-7263C1C7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546" y="5617675"/>
            <a:ext cx="10572000" cy="434974"/>
          </a:xfrm>
        </p:spPr>
        <p:txBody>
          <a:bodyPr/>
          <a:lstStyle/>
          <a:p>
            <a:r>
              <a:rPr lang="it-IT" sz="2000" dirty="0">
                <a:latin typeface="Berlin Sans FB Demi" panose="020E0802020502020306" pitchFamily="34" charset="0"/>
              </a:rPr>
              <a:t>PCTO- Percorsi Per le Competenze Trasversali e per l’Orientamento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DD089D1-5939-4537-A1C6-8A9111B9C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661" y="505558"/>
            <a:ext cx="10572000" cy="3933826"/>
          </a:xfrm>
        </p:spPr>
        <p:txBody>
          <a:bodyPr/>
          <a:lstStyle/>
          <a:p>
            <a:pPr algn="ctr"/>
            <a:r>
              <a:rPr lang="it-IT" sz="2400" dirty="0">
                <a:latin typeface="Berlin Sans FB Demi" panose="020E0802020502020306" pitchFamily="34" charset="0"/>
              </a:rPr>
              <a:t>Figure </a:t>
            </a:r>
            <a:r>
              <a:rPr lang="it-IT" sz="2400" dirty="0" smtClean="0">
                <a:latin typeface="Berlin Sans FB Demi" panose="020E0802020502020306" pitchFamily="34" charset="0"/>
              </a:rPr>
              <a:t>professionali richieste</a:t>
            </a:r>
            <a:r>
              <a:rPr lang="it-IT" sz="2400" dirty="0">
                <a:latin typeface="Berlin Sans FB Demi" panose="020E0802020502020306" pitchFamily="34" charset="0"/>
              </a:rPr>
              <a:t>:</a:t>
            </a:r>
          </a:p>
          <a:p>
            <a:endParaRPr lang="it-IT" sz="2400" dirty="0">
              <a:latin typeface="Berlin Sans FB Demi" panose="020E0802020502020306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latin typeface="Berlin Sans FB Demi" panose="020E0802020502020306" pitchFamily="34" charset="0"/>
              </a:rPr>
              <a:t>Addetti alla contabilità e all’amministrazione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latin typeface="Berlin Sans FB Demi" panose="020E0802020502020306" pitchFamily="34" charset="0"/>
              </a:rPr>
              <a:t>Addetti reparto </a:t>
            </a:r>
            <a:r>
              <a:rPr lang="it-IT" sz="2400" dirty="0" err="1">
                <a:latin typeface="Berlin Sans FB Demi" panose="020E0802020502020306" pitchFamily="34" charset="0"/>
              </a:rPr>
              <a:t>finance</a:t>
            </a:r>
            <a:endParaRPr lang="it-IT" sz="2400" dirty="0">
              <a:latin typeface="Berlin Sans FB Demi" panose="020E0802020502020306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latin typeface="Berlin Sans FB Demi" panose="020E0802020502020306" pitchFamily="34" charset="0"/>
              </a:rPr>
              <a:t>Addetto alla segreteria e al front office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latin typeface="Berlin Sans FB Demi" panose="020E0802020502020306" pitchFamily="34" charset="0"/>
              </a:rPr>
              <a:t>Programmazione e sviluppo software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latin typeface="Berlin Sans FB Demi" panose="020E0802020502020306" pitchFamily="34" charset="0"/>
              </a:rPr>
              <a:t>Addetti all’accoglienza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latin typeface="Berlin Sans FB Demi" panose="020E0802020502020306" pitchFamily="34" charset="0"/>
              </a:rPr>
              <a:t>Accompagnatori turistici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latin typeface="Berlin Sans FB Demi" panose="020E0802020502020306" pitchFamily="34" charset="0"/>
              </a:rPr>
              <a:t>Guest </a:t>
            </a:r>
            <a:r>
              <a:rPr lang="it-IT" sz="2400" dirty="0" err="1">
                <a:latin typeface="Berlin Sans FB Demi" panose="020E0802020502020306" pitchFamily="34" charset="0"/>
              </a:rPr>
              <a:t>assistant</a:t>
            </a:r>
            <a:endParaRPr lang="it-IT" sz="2400" dirty="0">
              <a:latin typeface="Berlin Sans FB Demi" panose="020E0802020502020306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14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"/>
          <p:cNvSpPr txBox="1"/>
          <p:nvPr/>
        </p:nvSpPr>
        <p:spPr>
          <a:xfrm>
            <a:off x="165462" y="100365"/>
            <a:ext cx="1202653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LE NOSTRE COLLABORAZIONI con LA REGIONE LIGURIA: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lt1"/>
              </a:solidFill>
              <a:latin typeface="Berlin Sans FB Demi" panose="020E0802020502020306" pitchFamily="34" charset="0"/>
              <a:sym typeface="Arial"/>
            </a:endParaRPr>
          </a:p>
        </p:txBody>
      </p:sp>
      <p:sp>
        <p:nvSpPr>
          <p:cNvPr id="301" name="Google Shape;301;p21"/>
          <p:cNvSpPr txBox="1"/>
          <p:nvPr/>
        </p:nvSpPr>
        <p:spPr>
          <a:xfrm>
            <a:off x="3420951" y="848008"/>
            <a:ext cx="84788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PROGETTO TUTTI IN RETE</a:t>
            </a:r>
            <a:endParaRPr sz="4400" dirty="0">
              <a:solidFill>
                <a:schemeClr val="lt1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</p:txBody>
      </p:sp>
      <p:sp>
        <p:nvSpPr>
          <p:cNvPr id="302" name="Google Shape;302;p21"/>
          <p:cNvSpPr txBox="1"/>
          <p:nvPr/>
        </p:nvSpPr>
        <p:spPr>
          <a:xfrm>
            <a:off x="44619" y="4564792"/>
            <a:ext cx="116455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Il progetto che trasforma gli studenti in insegnanti di informatica di base per i «nonni» della città!!!</a:t>
            </a:r>
            <a:endParaRPr sz="1800" dirty="0">
              <a:solidFill>
                <a:schemeClr val="lt1"/>
              </a:solidFill>
              <a:latin typeface="Berlin Sans FB Demi" panose="020E0802020502020306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21"/>
          <p:cNvSpPr txBox="1">
            <a:spLocks noGrp="1"/>
          </p:cNvSpPr>
          <p:nvPr>
            <p:ph type="ftr" idx="11"/>
          </p:nvPr>
        </p:nvSpPr>
        <p:spPr>
          <a:xfrm>
            <a:off x="1090247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 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304" name="Google Shape;30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3674" y="5758752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305" name="Google Shape;305;p21" descr="Immagine che contiene interni, finestra, tavolo, portati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229" y="1470452"/>
            <a:ext cx="4557803" cy="300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1" descr="Immagine che contiene finestra, interni, persona, donna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3516" y="1470452"/>
            <a:ext cx="4557804" cy="3002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"/>
          <p:cNvSpPr txBox="1">
            <a:spLocks noGrp="1"/>
          </p:cNvSpPr>
          <p:nvPr>
            <p:ph type="body" idx="1"/>
          </p:nvPr>
        </p:nvSpPr>
        <p:spPr>
          <a:xfrm>
            <a:off x="818711" y="1917577"/>
            <a:ext cx="11086243" cy="462526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dirty="0">
                <a:latin typeface="Berlin Sans FB Demi" panose="020E0802020502020306" pitchFamily="34" charset="0"/>
              </a:rPr>
              <a:t>Dal 1988, l’I.I.S. Carlo Rosselli è un istituto d’eccellenza del Ponente genovese: con sede a Sestri Ponente, offre un’ampia formazione nei settori economico, informatico, internazionale e turistico, che si perfeziona negli Enti pubblici e nelle Aziende private del territorio grazie ai Percorsi per le Competenze Trasversali e per l’Orientamento (PCTO, ex Alternanza scuola-lavoro). Dopo il biennio comune, gli studenti possono orientare la loro scelta verso il triennio a loro più affine:</a:t>
            </a:r>
            <a:endParaRPr dirty="0">
              <a:latin typeface="Berlin Sans FB Demi" panose="020E0802020502020306" pitchFamily="34" charset="0"/>
            </a:endParaRPr>
          </a:p>
          <a:p>
            <a:pPr marL="342900" lvl="0" indent="-342900" algn="just" rtl="0">
              <a:spcBef>
                <a:spcPts val="9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it-IT" dirty="0">
                <a:latin typeface="Berlin Sans FB Demi" panose="020E0802020502020306" pitchFamily="34" charset="0"/>
              </a:rPr>
              <a:t>Amministrazione-Finanza-Marketing</a:t>
            </a:r>
            <a:endParaRPr dirty="0">
              <a:latin typeface="Berlin Sans FB Demi" panose="020E0802020502020306" pitchFamily="34" charset="0"/>
            </a:endParaRPr>
          </a:p>
          <a:p>
            <a:pPr marL="342900" lvl="0" indent="-342900" algn="just" rtl="0">
              <a:spcBef>
                <a:spcPts val="9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it-IT" dirty="0">
                <a:latin typeface="Berlin Sans FB Demi" panose="020E0802020502020306" pitchFamily="34" charset="0"/>
              </a:rPr>
              <a:t>Sistemi Informativi Aziendali</a:t>
            </a:r>
            <a:endParaRPr dirty="0">
              <a:latin typeface="Berlin Sans FB Demi" panose="020E0802020502020306" pitchFamily="34" charset="0"/>
            </a:endParaRPr>
          </a:p>
          <a:p>
            <a:pPr marL="342900" lvl="0" indent="-342900" algn="just" rtl="0">
              <a:spcBef>
                <a:spcPts val="9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it-IT" dirty="0">
                <a:latin typeface="Berlin Sans FB Demi" panose="020E0802020502020306" pitchFamily="34" charset="0"/>
              </a:rPr>
              <a:t>Relazioni Internazionali-Marketing</a:t>
            </a:r>
            <a:endParaRPr dirty="0">
              <a:latin typeface="Berlin Sans FB Demi" panose="020E0802020502020306" pitchFamily="34" charset="0"/>
            </a:endParaRPr>
          </a:p>
          <a:p>
            <a:pPr marL="342900" lvl="0" indent="-342900" algn="just" rtl="0">
              <a:spcBef>
                <a:spcPts val="96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it-IT" dirty="0">
                <a:latin typeface="Berlin Sans FB Demi" panose="020E0802020502020306" pitchFamily="34" charset="0"/>
              </a:rPr>
              <a:t>Turistico</a:t>
            </a:r>
            <a:endParaRPr dirty="0">
              <a:latin typeface="Berlin Sans FB Demi" panose="020E0802020502020306" pitchFamily="34" charset="0"/>
            </a:endParaRPr>
          </a:p>
          <a:p>
            <a:pPr marL="0" lvl="0" indent="0" algn="just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it-IT" dirty="0">
                <a:latin typeface="Berlin Sans FB Demi" panose="020E0802020502020306" pitchFamily="34" charset="0"/>
              </a:rPr>
              <a:t>…e arricchire il loro percorso con numerosi progetti attivati dall’Istituto come:</a:t>
            </a:r>
            <a:endParaRPr dirty="0">
              <a:latin typeface="Berlin Sans FB Demi" panose="020E0802020502020306" pitchFamily="34" charset="0"/>
            </a:endParaRPr>
          </a:p>
          <a:p>
            <a:pPr marL="0" lvl="0" indent="0" algn="just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it-IT" dirty="0">
                <a:latin typeface="Berlin Sans FB Demi" panose="020E0802020502020306" pitchFamily="34" charset="0"/>
              </a:rPr>
              <a:t> </a:t>
            </a:r>
            <a:r>
              <a:rPr lang="it-IT" i="1" dirty="0" err="1">
                <a:latin typeface="Berlin Sans FB Demi" panose="020E0802020502020306" pitchFamily="34" charset="0"/>
              </a:rPr>
              <a:t>Ecdl</a:t>
            </a:r>
            <a:r>
              <a:rPr lang="it-IT" i="1" dirty="0">
                <a:latin typeface="Berlin Sans FB Demi" panose="020E0802020502020306" pitchFamily="34" charset="0"/>
              </a:rPr>
              <a:t>, </a:t>
            </a:r>
            <a:r>
              <a:rPr lang="it-IT" i="1" dirty="0" err="1">
                <a:latin typeface="Berlin Sans FB Demi" panose="020E0802020502020306" pitchFamily="34" charset="0"/>
              </a:rPr>
              <a:t>Esabac</a:t>
            </a:r>
            <a:r>
              <a:rPr lang="it-IT" i="1" dirty="0">
                <a:latin typeface="Berlin Sans FB Demi" panose="020E0802020502020306" pitchFamily="34" charset="0"/>
              </a:rPr>
              <a:t>, Erasmus Plus, Certificazioni linguistiche</a:t>
            </a:r>
            <a:r>
              <a:rPr lang="it-IT" dirty="0">
                <a:latin typeface="Berlin Sans FB Demi" panose="020E0802020502020306" pitchFamily="34" charset="0"/>
              </a:rPr>
              <a:t>.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139" name="Google Shape;139;p2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000"/>
              <a:buFont typeface="Schoolbell"/>
              <a:buNone/>
            </a:pPr>
            <a:r>
              <a:rPr lang="it-IT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140" name="Google Shape;14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3246" y="447188"/>
            <a:ext cx="854608" cy="98039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"/>
          <p:cNvSpPr txBox="1"/>
          <p:nvPr/>
        </p:nvSpPr>
        <p:spPr>
          <a:xfrm>
            <a:off x="132085" y="49237"/>
            <a:ext cx="11617234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LE NOSTRE COLLABORAZIONI CON LA REGIONE LIGURIA: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2"/>
          <p:cNvSpPr txBox="1"/>
          <p:nvPr/>
        </p:nvSpPr>
        <p:spPr>
          <a:xfrm>
            <a:off x="319594" y="1346490"/>
            <a:ext cx="50113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#</a:t>
            </a:r>
            <a:r>
              <a:rPr lang="it-IT" sz="3200" b="1" dirty="0" err="1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Progettiamociilfuturo</a:t>
            </a:r>
            <a:endParaRPr sz="3200" b="1" dirty="0">
              <a:solidFill>
                <a:srgbClr val="FF9900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</p:txBody>
      </p:sp>
      <p:sp>
        <p:nvSpPr>
          <p:cNvPr id="313" name="Google Shape;313;p22" descr="http://ctrl-c.cc/?8kiKHG2I1mgH8KghUIXLfGakqG1MnmLF7gfieGaGPIXlwg9kGkdLomOI7l4mHlKfmLnMnLMKhk2Jck6JoG9jum1gyGvH4K1GtMbivMKG4GhMZjrKdmcmiK3KrkMfBK6JzHhIalyjJkdhjlKgjLCI8GXH7gtI9KrkkjcmOHiiLh5HUHkHtmcIQjWhEG5GJIpjNKvjPlxMVkMFoJwioKeKz0qpJ00i0y9K21"/>
          <p:cNvSpPr/>
          <p:nvPr/>
        </p:nvSpPr>
        <p:spPr>
          <a:xfrm>
            <a:off x="5103813" y="466725"/>
            <a:ext cx="9525" cy="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4" name="Google Shape;31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1713" y="1346490"/>
            <a:ext cx="6237982" cy="353796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2"/>
          <p:cNvSpPr txBox="1"/>
          <p:nvPr/>
        </p:nvSpPr>
        <p:spPr>
          <a:xfrm>
            <a:off x="319595" y="2005693"/>
            <a:ext cx="576160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COMPETENZE TRASVERSALI E PER 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L’ ORIENTAMENTO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● Attività mirate per ogni classe su: 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    - conoscenza si sé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    - conoscenza del mondo del lavoro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    - conoscenza della società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    - conoscenza delle opportunità formative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● Formazione e supporto 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316" name="Google Shape;316;p22"/>
          <p:cNvSpPr txBox="1">
            <a:spLocks noGrp="1"/>
          </p:cNvSpPr>
          <p:nvPr>
            <p:ph type="ftr" idx="11"/>
          </p:nvPr>
        </p:nvSpPr>
        <p:spPr>
          <a:xfrm>
            <a:off x="1418668" y="5900056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 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317" name="Google Shape;31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3674" y="5758752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4C1393-F8EC-41EA-B7B7-7263C1C7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069" y="5802313"/>
            <a:ext cx="10572000" cy="434974"/>
          </a:xfrm>
        </p:spPr>
        <p:txBody>
          <a:bodyPr/>
          <a:lstStyle/>
          <a:p>
            <a:r>
              <a:rPr lang="it-IT" sz="2000" dirty="0">
                <a:latin typeface="Berlin Sans FB" panose="020E0602020502020306" pitchFamily="34" charset="0"/>
              </a:rPr>
              <a:t>PCTO- Percorsi Per le Competenze Trasversali e per l’Orientamento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DD089D1-5939-4537-A1C6-8A9111B9C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0" y="828675"/>
            <a:ext cx="10572000" cy="4229099"/>
          </a:xfrm>
        </p:spPr>
        <p:txBody>
          <a:bodyPr>
            <a:normAutofit fontScale="70000" lnSpcReduction="20000"/>
          </a:bodyPr>
          <a:lstStyle/>
          <a:p>
            <a:pPr algn="ctr">
              <a:buFont typeface="+mj-lt"/>
              <a:buAutoNum type="arabicPeriod"/>
            </a:pPr>
            <a:r>
              <a:rPr lang="it-IT" sz="3800" b="1" dirty="0">
                <a:latin typeface="Berlin Sans FB" panose="020E0602020502020306" pitchFamily="34" charset="0"/>
              </a:rPr>
              <a:t>Convenzioni con oltre 70 aziende del territorio:</a:t>
            </a:r>
          </a:p>
          <a:p>
            <a:pPr algn="ctr">
              <a:buFont typeface="+mj-lt"/>
              <a:buAutoNum type="arabicPeriod"/>
            </a:pPr>
            <a:endParaRPr lang="it-IT" b="1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4100" dirty="0">
                <a:latin typeface="Berlin Sans FB" panose="020E0602020502020306" pitchFamily="34" charset="0"/>
              </a:rPr>
              <a:t>Acquario di Genova;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4100" dirty="0">
                <a:latin typeface="Berlin Sans FB" panose="020E0602020502020306" pitchFamily="34" charset="0"/>
              </a:rPr>
              <a:t>Aeroporto di Genova;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4100" dirty="0">
                <a:latin typeface="Berlin Sans FB" panose="020E0602020502020306" pitchFamily="34" charset="0"/>
              </a:rPr>
              <a:t>Agenzia delle Entrate;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4100" dirty="0">
                <a:latin typeface="Berlin Sans FB" panose="020E0602020502020306" pitchFamily="34" charset="0"/>
              </a:rPr>
              <a:t>Aliseo Liguria;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4100" dirty="0" err="1">
                <a:latin typeface="Berlin Sans FB" panose="020E0602020502020306" pitchFamily="34" charset="0"/>
              </a:rPr>
              <a:t>Amiu</a:t>
            </a:r>
            <a:r>
              <a:rPr lang="it-IT" sz="4100" dirty="0">
                <a:latin typeface="Berlin Sans FB" panose="020E0602020502020306" pitchFamily="34" charset="0"/>
              </a:rPr>
              <a:t> Genova </a:t>
            </a:r>
            <a:r>
              <a:rPr lang="it-IT" sz="4100" dirty="0" err="1">
                <a:latin typeface="Berlin Sans FB" panose="020E0602020502020306" pitchFamily="34" charset="0"/>
              </a:rPr>
              <a:t>s.p.a.</a:t>
            </a:r>
            <a:endParaRPr lang="it-IT" sz="4100" dirty="0">
              <a:latin typeface="Berlin Sans FB" panose="020E0602020502020306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4100" dirty="0">
                <a:latin typeface="Berlin Sans FB" panose="020E0602020502020306" pitchFamily="34" charset="0"/>
              </a:rPr>
              <a:t>Comune di Genova-Ufficio </a:t>
            </a:r>
            <a:r>
              <a:rPr lang="it-IT" sz="4100" dirty="0" err="1">
                <a:latin typeface="Berlin Sans FB" panose="020E0602020502020306" pitchFamily="34" charset="0"/>
              </a:rPr>
              <a:t>triburi</a:t>
            </a:r>
            <a:endParaRPr lang="it-IT" sz="4100" dirty="0">
              <a:latin typeface="Berlin Sans FB" panose="020E0602020502020306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4100" dirty="0">
                <a:latin typeface="Berlin Sans FB" panose="020E0602020502020306" pitchFamily="34" charset="0"/>
              </a:rPr>
              <a:t>Costa Edutainment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4100" dirty="0">
                <a:latin typeface="Berlin Sans FB" panose="020E0602020502020306" pitchFamily="34" charset="0"/>
              </a:rPr>
              <a:t>Costa Crociere </a:t>
            </a:r>
            <a:r>
              <a:rPr lang="it-IT" sz="4100" dirty="0" err="1">
                <a:latin typeface="Berlin Sans FB" panose="020E0602020502020306" pitchFamily="34" charset="0"/>
              </a:rPr>
              <a:t>s.p.a.</a:t>
            </a:r>
            <a:endParaRPr lang="it-IT" sz="4100" dirty="0">
              <a:latin typeface="Berlin Sans FB" panose="020E0602020502020306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Font typeface="+mj-lt"/>
              <a:buAutoNum type="arabicPeriod"/>
            </a:pPr>
            <a:endParaRPr lang="it-IT" dirty="0"/>
          </a:p>
          <a:p>
            <a:pPr>
              <a:buFont typeface="+mj-lt"/>
              <a:buAutoNum type="arabicPeriod"/>
            </a:pPr>
            <a:endParaRPr lang="it-IT" dirty="0"/>
          </a:p>
          <a:p>
            <a:pPr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58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4C1393-F8EC-41EA-B7B7-7263C1C7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024" y="844061"/>
            <a:ext cx="10572000" cy="3640015"/>
          </a:xfrm>
        </p:spPr>
        <p:txBody>
          <a:bodyPr/>
          <a:lstStyle/>
          <a:p>
            <a:pPr algn="ctr"/>
            <a:r>
              <a:rPr lang="it-IT" sz="4400" dirty="0">
                <a:latin typeface="Berlin Sans FB Demi" panose="020E0802020502020306" pitchFamily="34" charset="0"/>
              </a:rPr>
              <a:t>PROGETTO </a:t>
            </a:r>
            <a:r>
              <a:rPr lang="it-IT" sz="4400" dirty="0" smtClean="0">
                <a:latin typeface="Berlin Sans FB Demi" panose="020E0802020502020306" pitchFamily="34" charset="0"/>
              </a:rPr>
              <a:t/>
            </a:r>
            <a:br>
              <a:rPr lang="it-IT" sz="4400" dirty="0" smtClean="0">
                <a:latin typeface="Berlin Sans FB Demi" panose="020E0802020502020306" pitchFamily="34" charset="0"/>
              </a:rPr>
            </a:br>
            <a:r>
              <a:rPr lang="it-IT" sz="4400" dirty="0" smtClean="0">
                <a:latin typeface="Berlin Sans FB Demi" panose="020E0802020502020306" pitchFamily="34" charset="0"/>
              </a:rPr>
              <a:t>ATLETI </a:t>
            </a:r>
            <a:r>
              <a:rPr lang="it-IT" sz="4400" dirty="0">
                <a:latin typeface="Berlin Sans FB Demi" panose="020E0802020502020306" pitchFamily="34" charset="0"/>
              </a:rPr>
              <a:t>DI ALTO LIVELLO </a:t>
            </a:r>
            <a:r>
              <a:rPr lang="it-IT" sz="4400" dirty="0" smtClean="0">
                <a:latin typeface="Berlin Sans FB Demi" panose="020E0802020502020306" pitchFamily="34" charset="0"/>
              </a:rPr>
              <a:t/>
            </a:r>
            <a:br>
              <a:rPr lang="it-IT" sz="4400" dirty="0" smtClean="0">
                <a:latin typeface="Berlin Sans FB Demi" panose="020E0802020502020306" pitchFamily="34" charset="0"/>
              </a:rPr>
            </a:br>
            <a:r>
              <a:rPr lang="it-IT" sz="4400" dirty="0" smtClean="0">
                <a:latin typeface="Berlin Sans FB Demi" panose="020E0802020502020306" pitchFamily="34" charset="0"/>
              </a:rPr>
              <a:t/>
            </a:r>
            <a:br>
              <a:rPr lang="it-IT" sz="4400" dirty="0" smtClean="0">
                <a:latin typeface="Berlin Sans FB Demi" panose="020E0802020502020306" pitchFamily="34" charset="0"/>
              </a:rPr>
            </a:br>
            <a:r>
              <a:rPr lang="it-IT" sz="4400" dirty="0" smtClean="0">
                <a:latin typeface="Berlin Sans FB Demi" panose="020E0802020502020306" pitchFamily="34" charset="0"/>
              </a:rPr>
              <a:t/>
            </a:r>
            <a:br>
              <a:rPr lang="it-IT" sz="4400" dirty="0" smtClean="0">
                <a:latin typeface="Berlin Sans FB Demi" panose="020E0802020502020306" pitchFamily="34" charset="0"/>
              </a:rPr>
            </a:br>
            <a:r>
              <a:rPr lang="it-IT" sz="4400" dirty="0" smtClean="0">
                <a:latin typeface="Berlin Sans FB Demi" panose="020E0802020502020306" pitchFamily="34" charset="0"/>
              </a:rPr>
              <a:t>(</a:t>
            </a:r>
            <a:r>
              <a:rPr lang="it-IT" sz="4400" dirty="0">
                <a:latin typeface="Berlin Sans FB Demi" panose="020E0802020502020306" pitchFamily="34" charset="0"/>
              </a:rPr>
              <a:t>riconosciuto ai fini delle ore </a:t>
            </a:r>
            <a:r>
              <a:rPr lang="it-IT" sz="4400" dirty="0" smtClean="0">
                <a:latin typeface="Berlin Sans FB Demi" panose="020E0802020502020306" pitchFamily="34" charset="0"/>
              </a:rPr>
              <a:t>di </a:t>
            </a:r>
            <a:r>
              <a:rPr lang="it-IT" sz="4400" dirty="0">
                <a:latin typeface="Berlin Sans FB Demi" panose="020E0802020502020306" pitchFamily="34" charset="0"/>
              </a:rPr>
              <a:t>PCTO)</a:t>
            </a: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862755" y="5570994"/>
            <a:ext cx="10572000" cy="434974"/>
          </a:xfrm>
        </p:spPr>
        <p:txBody>
          <a:bodyPr>
            <a:normAutofit lnSpcReduction="10000"/>
          </a:bodyPr>
          <a:lstStyle/>
          <a:p>
            <a:pPr lvl="0"/>
            <a:r>
              <a:rPr lang="it-IT" sz="2000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 </a:t>
            </a:r>
            <a:endParaRPr lang="it-IT" sz="2000" dirty="0">
              <a:latin typeface="Berlin Sans FB Demi" panose="020E0802020502020306" pitchFamily="34" charset="0"/>
            </a:endParaRPr>
          </a:p>
          <a:p>
            <a:endParaRPr lang="it-IT" dirty="0"/>
          </a:p>
        </p:txBody>
      </p:sp>
      <p:pic>
        <p:nvPicPr>
          <p:cNvPr id="5" name="Google Shape;31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4781" y="5545439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465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DD089D1-5939-4537-A1C6-8A9111B9C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908" y="325316"/>
            <a:ext cx="10572000" cy="42290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000" b="1" i="1" dirty="0">
                <a:latin typeface="Berlin Sans FB Demi" panose="020E0802020502020306" pitchFamily="34" charset="0"/>
              </a:rPr>
              <a:t>PROGETTO DIDATTICO SPERIMENTALE STUDENTE-ATLETA DI ALTO LIVELLO </a:t>
            </a:r>
            <a:r>
              <a:rPr lang="it-IT" sz="2000" i="1" dirty="0">
                <a:latin typeface="Berlin Sans FB Demi" panose="020E0802020502020306" pitchFamily="34" charset="0"/>
              </a:rPr>
              <a:t>anno scolastico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i="1" dirty="0">
                <a:latin typeface="Berlin Sans FB Demi" panose="020E0802020502020306" pitchFamily="34" charset="0"/>
              </a:rPr>
              <a:t>2021/2022. Decreto ministeriale 10 aprile 2018, n. 279.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000" dirty="0">
              <a:latin typeface="Berlin Sans FB Demi" panose="020E0802020502020306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>
                <a:latin typeface="Berlin Sans FB Demi" panose="020E0802020502020306" pitchFamily="34" charset="0"/>
              </a:rPr>
              <a:t>La finalità del Progetto, nel riconoscere il valore dell’attività sportiva nel complesso della programmazione educativo-didattica della scuola dell’autonomia e al fine di promuovere il diritto allo studio e il conseguimento del successo formativo, tende a permettere a Studentesse e Studenti impegnati in attività sportive di rilevo nazionale, di conciliare il percorso scolastico con quello agonistico attraverso la formulazione di un Progetto Formativo Personalizzato (PFP). Il Progetto è destinato a Studenti-atleti di </a:t>
            </a:r>
            <a:r>
              <a:rPr lang="it-IT" sz="2000" dirty="0" smtClean="0">
                <a:latin typeface="Berlin Sans FB Demi" panose="020E0802020502020306" pitchFamily="34" charset="0"/>
              </a:rPr>
              <a:t>alto livello</a:t>
            </a:r>
            <a:r>
              <a:rPr lang="it-IT" sz="2000" dirty="0">
                <a:latin typeface="Berlin Sans FB Demi" panose="020E0802020502020306" pitchFamily="34" charset="0"/>
              </a:rPr>
              <a:t>, da individuarsi sulla base di specifici requisiti.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Font typeface="+mj-lt"/>
              <a:buAutoNum type="arabicPeriod"/>
            </a:pPr>
            <a:endParaRPr lang="it-IT" dirty="0"/>
          </a:p>
          <a:p>
            <a:pPr>
              <a:buFont typeface="+mj-lt"/>
              <a:buAutoNum type="arabicPeriod"/>
            </a:pPr>
            <a:endParaRPr lang="it-IT" dirty="0"/>
          </a:p>
          <a:p>
            <a:pPr>
              <a:buFont typeface="+mj-lt"/>
              <a:buAutoNum type="arabicPeriod"/>
            </a:pPr>
            <a:endParaRPr lang="it-IT" dirty="0"/>
          </a:p>
        </p:txBody>
      </p:sp>
      <p:sp>
        <p:nvSpPr>
          <p:cNvPr id="5" name="Google Shape;316;p22"/>
          <p:cNvSpPr txBox="1">
            <a:spLocks noGrp="1"/>
          </p:cNvSpPr>
          <p:nvPr>
            <p:ph type="ftr" idx="11"/>
          </p:nvPr>
        </p:nvSpPr>
        <p:spPr>
          <a:xfrm>
            <a:off x="1418668" y="5900056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 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6" name="Google Shape;31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75896" y="5758750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13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4C1393-F8EC-41EA-B7B7-7263C1C7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8992" y="358912"/>
            <a:ext cx="10572000" cy="434974"/>
          </a:xfrm>
        </p:spPr>
        <p:txBody>
          <a:bodyPr/>
          <a:lstStyle/>
          <a:p>
            <a:pPr algn="ctr"/>
            <a:r>
              <a:rPr lang="it-IT" sz="2000" dirty="0">
                <a:latin typeface="Berlin Sans FB Demi" panose="020E0802020502020306" pitchFamily="34" charset="0"/>
              </a:rPr>
              <a:t>ALTI PROGETTI SPORTIVI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DD089D1-5939-4537-A1C6-8A9111B9C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775" y="1114425"/>
            <a:ext cx="10572000" cy="51625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000" b="1" i="1" dirty="0">
                <a:latin typeface="Berlin Sans FB" panose="020E0602020502020306" pitchFamily="34" charset="0"/>
              </a:rPr>
              <a:t>EUROPEAN SCHOOL SPORT DAY </a:t>
            </a:r>
          </a:p>
          <a:p>
            <a:pPr marL="114300" indent="0"/>
            <a:endParaRPr lang="it-IT" sz="2000" b="1" i="1" dirty="0">
              <a:latin typeface="Berlin Sans FB" panose="020E0602020502020306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i="1" dirty="0">
                <a:latin typeface="Berlin Sans FB" panose="020E0602020502020306" pitchFamily="34" charset="0"/>
              </a:rPr>
              <a:t>CENTRO SPORTIVO SCOLASTICO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000" b="1" i="1" dirty="0">
              <a:latin typeface="Berlin Sans FB" panose="020E0602020502020306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i="1" dirty="0">
                <a:latin typeface="Berlin Sans FB" panose="020E0602020502020306" pitchFamily="34" charset="0"/>
              </a:rPr>
              <a:t>CAMPIONATI STUDENTESCHI 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000" b="1" i="1" dirty="0">
              <a:latin typeface="Berlin Sans FB" panose="020E0602020502020306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i="1" dirty="0">
                <a:latin typeface="Berlin Sans FB" panose="020E0602020502020306" pitchFamily="34" charset="0"/>
              </a:rPr>
              <a:t>CONCORSO PANATHLON </a:t>
            </a:r>
            <a:endParaRPr lang="it-IT" dirty="0">
              <a:latin typeface="Berlin Sans FB" panose="020E0602020502020306" pitchFamily="34" charset="0"/>
            </a:endParaRPr>
          </a:p>
          <a:p>
            <a:pPr>
              <a:buFont typeface="+mj-lt"/>
              <a:buAutoNum type="arabicPeriod"/>
            </a:pPr>
            <a:endParaRPr lang="it-IT" dirty="0">
              <a:latin typeface="Berlin Sans FB" panose="020E0602020502020306" pitchFamily="34" charset="0"/>
            </a:endParaRPr>
          </a:p>
        </p:txBody>
      </p:sp>
      <p:pic>
        <p:nvPicPr>
          <p:cNvPr id="5" name="Immagine 4" descr="Immagine che contiene persona, esterni, folla&#10;&#10;Descrizione generata automaticamente">
            <a:extLst>
              <a:ext uri="{FF2B5EF4-FFF2-40B4-BE49-F238E27FC236}">
                <a16:creationId xmlns:a16="http://schemas.microsoft.com/office/drawing/2014/main" id="{98BCF936-2698-4AEF-8C2E-98F2AEFDE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13" y="4084400"/>
            <a:ext cx="5523011" cy="1763037"/>
          </a:xfrm>
          <a:prstGeom prst="rect">
            <a:avLst/>
          </a:prstGeom>
        </p:spPr>
      </p:pic>
      <p:pic>
        <p:nvPicPr>
          <p:cNvPr id="7" name="Immagine 6" descr="Immagine che contiene sport, gara di atletica, terra, persona&#10;&#10;Descrizione generata automaticamente">
            <a:extLst>
              <a:ext uri="{FF2B5EF4-FFF2-40B4-BE49-F238E27FC236}">
                <a16:creationId xmlns:a16="http://schemas.microsoft.com/office/drawing/2014/main" id="{B28A2051-3233-4809-ADD6-CF9896087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3838575"/>
            <a:ext cx="4629150" cy="2314575"/>
          </a:xfrm>
          <a:prstGeom prst="rect">
            <a:avLst/>
          </a:prstGeom>
        </p:spPr>
      </p:pic>
      <p:pic>
        <p:nvPicPr>
          <p:cNvPr id="9" name="Immagine 8" descr="Immagine che contiene persona, posando, gruppo, sport&#10;&#10;Descrizione generata automaticamente">
            <a:extLst>
              <a:ext uri="{FF2B5EF4-FFF2-40B4-BE49-F238E27FC236}">
                <a16:creationId xmlns:a16="http://schemas.microsoft.com/office/drawing/2014/main" id="{5F9A1F74-41AA-403E-8461-FF0228B8B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350" y="473347"/>
            <a:ext cx="4285875" cy="250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6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000"/>
              <a:buFont typeface="Schoolbell"/>
              <a:buNone/>
            </a:pPr>
            <a:r>
              <a:rPr lang="it-IT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210" name="Google Shape;210;p11"/>
          <p:cNvSpPr txBox="1">
            <a:spLocks noGrp="1"/>
          </p:cNvSpPr>
          <p:nvPr>
            <p:ph type="body" idx="1"/>
          </p:nvPr>
        </p:nvSpPr>
        <p:spPr>
          <a:xfrm>
            <a:off x="330925" y="2139992"/>
            <a:ext cx="11530147" cy="106946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it-IT" sz="2400" dirty="0"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L’</a:t>
            </a:r>
            <a:r>
              <a:rPr lang="it-IT" sz="4000" dirty="0">
                <a:solidFill>
                  <a:srgbClr val="FF9900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80</a:t>
            </a:r>
            <a:r>
              <a:rPr lang="it-IT" sz="2400" dirty="0">
                <a:solidFill>
                  <a:srgbClr val="FF9900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% </a:t>
            </a:r>
            <a:r>
              <a:rPr lang="it-IT" sz="2400" dirty="0"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dei nostri DIPLOMATI </a:t>
            </a:r>
            <a:r>
              <a:rPr lang="it-IT" sz="2400" b="1" dirty="0">
                <a:solidFill>
                  <a:srgbClr val="FF9900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TROVA</a:t>
            </a:r>
            <a:r>
              <a:rPr lang="it-IT" sz="2400" dirty="0">
                <a:solidFill>
                  <a:srgbClr val="FF9900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 </a:t>
            </a:r>
            <a:r>
              <a:rPr lang="it-IT" sz="2400" b="1" dirty="0">
                <a:solidFill>
                  <a:srgbClr val="FF9900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LAVORO</a:t>
            </a:r>
            <a:r>
              <a:rPr lang="it-IT" sz="2400" dirty="0">
                <a:solidFill>
                  <a:srgbClr val="FF9900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 </a:t>
            </a:r>
            <a:r>
              <a:rPr lang="it-IT" sz="2400" dirty="0"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entro UN ANNO</a:t>
            </a:r>
            <a:endParaRPr dirty="0">
              <a:latin typeface="Berlin Sans FB" panose="020E0602020502020306" pitchFamily="34" charset="0"/>
            </a:endParaRPr>
          </a:p>
          <a:p>
            <a:pPr marL="0" lvl="0" indent="0" algn="ctr" rtl="0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SzPts val="2400"/>
              <a:buNone/>
            </a:pPr>
            <a:r>
              <a:rPr lang="it-IT" sz="2400" dirty="0"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DAL DIPLOMA</a:t>
            </a:r>
            <a:r>
              <a:rPr lang="it-IT" sz="3500" dirty="0">
                <a:solidFill>
                  <a:srgbClr val="FF9900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!</a:t>
            </a:r>
            <a:endParaRPr dirty="0">
              <a:latin typeface="Berlin Sans FB" panose="020E0602020502020306" pitchFamily="34" charset="0"/>
            </a:endParaRPr>
          </a:p>
        </p:txBody>
      </p:sp>
      <p:pic>
        <p:nvPicPr>
          <p:cNvPr id="211" name="Google Shape;21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6811" y="3291748"/>
            <a:ext cx="7428412" cy="324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3246" y="447188"/>
            <a:ext cx="854608" cy="98039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 txBox="1"/>
          <p:nvPr/>
        </p:nvSpPr>
        <p:spPr>
          <a:xfrm>
            <a:off x="594361" y="265002"/>
            <a:ext cx="4560242" cy="541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IL MONDO DEL LAVORO TI ASPETTA!</a:t>
            </a:r>
            <a:endParaRPr dirty="0">
              <a:latin typeface="Berlin Sans FB" panose="020E0602020502020306" pitchFamily="34" charset="0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Berlin Sans FB" panose="020E0602020502020306" pitchFamily="34" charset="0"/>
              <a:ea typeface="Schoolbell"/>
              <a:cs typeface="Schoolbell"/>
              <a:sym typeface="Schoolbel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FF9900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LE PROFESSIONI </a:t>
            </a:r>
            <a:r>
              <a:rPr lang="it-IT" sz="2400" b="1" dirty="0">
                <a:solidFill>
                  <a:schemeClr val="lt1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PIÙ RICHIESTE SONO </a:t>
            </a:r>
            <a:endParaRPr dirty="0">
              <a:latin typeface="Berlin Sans FB" panose="020E0602020502020306" pitchFamily="34" charset="0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lt1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NELL’AMBITO </a:t>
            </a:r>
            <a:endParaRPr dirty="0">
              <a:latin typeface="Berlin Sans FB" panose="020E0602020502020306" pitchFamily="34" charset="0"/>
            </a:endParaRPr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it-IT" sz="2800" b="1" dirty="0">
                <a:solidFill>
                  <a:schemeClr val="lt1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AMMINISTRATIVO e COMMERCIALE</a:t>
            </a:r>
            <a:r>
              <a:rPr lang="it-IT" sz="2800" b="1" dirty="0">
                <a:solidFill>
                  <a:srgbClr val="FF9900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 </a:t>
            </a:r>
            <a:endParaRPr dirty="0">
              <a:latin typeface="Berlin Sans FB" panose="020E0602020502020306" pitchFamily="34" charset="0"/>
            </a:endParaRPr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it-IT" sz="2800" b="1" dirty="0">
                <a:solidFill>
                  <a:schemeClr val="lt1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dei SERVIZI </a:t>
            </a:r>
            <a:endParaRPr dirty="0">
              <a:latin typeface="Berlin Sans FB" panose="020E0602020502020306" pitchFamily="34" charset="0"/>
            </a:endParaRPr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it-IT" sz="2800" b="1" dirty="0">
                <a:solidFill>
                  <a:schemeClr val="lt1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e TECNICO </a:t>
            </a:r>
            <a:endParaRPr dirty="0">
              <a:latin typeface="Berlin Sans FB" panose="020E0602020502020306" pitchFamily="34" charset="0"/>
            </a:endParaRPr>
          </a:p>
          <a:p>
            <a:pPr marL="342900" marR="0" lvl="0" indent="-1651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 sz="2800" b="1" dirty="0">
              <a:solidFill>
                <a:schemeClr val="lt1"/>
              </a:solidFill>
              <a:latin typeface="Berlin Sans FB" panose="020E0602020502020306" pitchFamily="34" charset="0"/>
              <a:ea typeface="Schoolbell"/>
              <a:cs typeface="Schoolbell"/>
              <a:sym typeface="Schoolbell"/>
            </a:endParaRPr>
          </a:p>
          <a:p>
            <a:pPr marL="0" marR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1615" y="533741"/>
            <a:ext cx="4231550" cy="21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1615" y="2725783"/>
            <a:ext cx="4231550" cy="215972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FFFF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ISTITUTO ROSSELLI</a:t>
            </a:r>
            <a:endParaRPr dirty="0">
              <a:latin typeface="Berlin Sans FB" panose="020E0602020502020306" pitchFamily="34" charset="0"/>
            </a:endParaRPr>
          </a:p>
        </p:txBody>
      </p:sp>
      <p:pic>
        <p:nvPicPr>
          <p:cNvPr id="229" name="Google Shape;22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3674" y="5758752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000"/>
              <a:buFont typeface="Schoolbell"/>
              <a:buNone/>
            </a:pPr>
            <a:r>
              <a:rPr lang="it-IT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1661043" y="1808953"/>
            <a:ext cx="6449568" cy="470262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-IT" sz="2800" dirty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LA NOSTRA SCUOLA </a:t>
            </a:r>
            <a:endParaRPr dirty="0">
              <a:latin typeface="Berlin Sans FB Demi" panose="020E0802020502020306" pitchFamily="34" charset="0"/>
            </a:endParaRPr>
          </a:p>
          <a:p>
            <a:pPr marL="0" lvl="0" indent="0" algn="l" rtl="0">
              <a:spcBef>
                <a:spcPts val="1160"/>
              </a:spcBef>
              <a:spcAft>
                <a:spcPts val="0"/>
              </a:spcAft>
              <a:buSzPts val="2800"/>
              <a:buNone/>
            </a:pPr>
            <a:r>
              <a:rPr lang="it-IT" sz="2800" b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TI</a:t>
            </a:r>
            <a:r>
              <a:rPr lang="it-IT" sz="2800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 </a:t>
            </a:r>
            <a:r>
              <a:rPr lang="it-IT" sz="2800" b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PREPARA</a:t>
            </a:r>
            <a:r>
              <a:rPr lang="it-IT" sz="2800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 </a:t>
            </a:r>
            <a:endParaRPr dirty="0">
              <a:latin typeface="Berlin Sans FB Demi" panose="020E0802020502020306" pitchFamily="34" charset="0"/>
            </a:endParaRPr>
          </a:p>
          <a:p>
            <a:pPr marL="0" lvl="0" indent="0" algn="l" rtl="0">
              <a:spcBef>
                <a:spcPts val="1160"/>
              </a:spcBef>
              <a:spcAft>
                <a:spcPts val="0"/>
              </a:spcAft>
              <a:buSzPts val="2800"/>
              <a:buNone/>
            </a:pPr>
            <a:r>
              <a:rPr lang="it-IT" sz="2800" dirty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ad AFFRONTARE </a:t>
            </a:r>
            <a:endParaRPr dirty="0">
              <a:latin typeface="Berlin Sans FB Demi" panose="020E0802020502020306" pitchFamily="34" charset="0"/>
            </a:endParaRPr>
          </a:p>
          <a:p>
            <a:pPr marL="0" lvl="0" indent="0" algn="l" rtl="0">
              <a:spcBef>
                <a:spcPts val="1160"/>
              </a:spcBef>
              <a:spcAft>
                <a:spcPts val="0"/>
              </a:spcAft>
              <a:buSzPts val="2800"/>
              <a:buNone/>
            </a:pPr>
            <a:r>
              <a:rPr lang="it-IT" sz="2800" dirty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al MEGLIO </a:t>
            </a:r>
            <a:endParaRPr dirty="0">
              <a:latin typeface="Berlin Sans FB Demi" panose="020E0802020502020306" pitchFamily="34" charset="0"/>
            </a:endParaRPr>
          </a:p>
          <a:p>
            <a:pPr marL="0" lvl="0" indent="0" algn="l" rtl="0">
              <a:spcBef>
                <a:spcPts val="1160"/>
              </a:spcBef>
              <a:spcAft>
                <a:spcPts val="0"/>
              </a:spcAft>
              <a:buSzPts val="2800"/>
              <a:buNone/>
            </a:pPr>
            <a:r>
              <a:rPr lang="it-IT" sz="2800" dirty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il </a:t>
            </a:r>
            <a:r>
              <a:rPr lang="it-IT" sz="2800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PERCORSO</a:t>
            </a:r>
            <a:r>
              <a:rPr lang="it-IT" sz="2800" dirty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 </a:t>
            </a:r>
            <a:r>
              <a:rPr lang="it-IT" sz="2800" b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UNIVERSITARIO</a:t>
            </a:r>
            <a:r>
              <a:rPr lang="it-IT" sz="2800" dirty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!!!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219" name="Google Shape;21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1981" y="2638697"/>
            <a:ext cx="4260017" cy="317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3246" y="447188"/>
            <a:ext cx="854608" cy="98039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/>
          <p:nvPr/>
        </p:nvSpPr>
        <p:spPr>
          <a:xfrm>
            <a:off x="496440" y="426717"/>
            <a:ext cx="5799900" cy="5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TI PROPONIAMO STAGE NELLE PRINCIPALI </a:t>
            </a:r>
            <a:r>
              <a:rPr lang="it-IT" sz="3600" b="1" dirty="0">
                <a:solidFill>
                  <a:srgbClr val="FF9900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FACOLTÀ UNIVERSITARIE: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lt1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√ DIMA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√ DIEC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√ DISFOR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√ INFORMATICA</a:t>
            </a:r>
            <a:endParaRPr sz="2800" b="1" dirty="0">
              <a:solidFill>
                <a:schemeClr val="lt1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28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√ LINGUE E CULTURE MODERNE</a:t>
            </a:r>
            <a:endParaRPr sz="2800" b="1" dirty="0">
              <a:solidFill>
                <a:schemeClr val="lt1"/>
              </a:solidFill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lt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4000" b="1" dirty="0">
              <a:solidFill>
                <a:schemeClr val="lt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62608">
            <a:off x="6512595" y="856131"/>
            <a:ext cx="4746108" cy="271662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4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0FFFF"/>
                </a:solidFill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ISTITUTO ROSSELLI</a:t>
            </a:r>
            <a:endParaRPr dirty="0">
              <a:latin typeface="Berlin Sans FB" panose="020E0602020502020306" pitchFamily="34" charset="0"/>
            </a:endParaRPr>
          </a:p>
        </p:txBody>
      </p:sp>
      <p:pic>
        <p:nvPicPr>
          <p:cNvPr id="237" name="Google Shape;23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5651" y="5900056"/>
            <a:ext cx="564626" cy="64773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"/>
          <p:cNvSpPr txBox="1">
            <a:spLocks noGrp="1"/>
          </p:cNvSpPr>
          <p:nvPr>
            <p:ph type="title"/>
          </p:nvPr>
        </p:nvSpPr>
        <p:spPr>
          <a:xfrm>
            <a:off x="810000" y="448408"/>
            <a:ext cx="10571998" cy="96923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5000"/>
              <a:buFont typeface="Schoolbell"/>
              <a:buNone/>
            </a:pPr>
            <a:r>
              <a:rPr lang="it-IT" sz="5000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IL ROSSELLI TI ASPETTA!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333" name="Google Shape;333;p25"/>
          <p:cNvSpPr txBox="1">
            <a:spLocks noGrp="1"/>
          </p:cNvSpPr>
          <p:nvPr>
            <p:ph type="body" idx="1"/>
          </p:nvPr>
        </p:nvSpPr>
        <p:spPr>
          <a:xfrm>
            <a:off x="1670100" y="2320950"/>
            <a:ext cx="5812248" cy="32539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it-IT" sz="5000" dirty="0"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PENSA AL TUO FUTURO, </a:t>
            </a:r>
            <a:endParaRPr sz="5000" dirty="0">
              <a:latin typeface="Berlin Sans FB" panose="020E0602020502020306" pitchFamily="34" charset="0"/>
              <a:ea typeface="Schoolbell"/>
              <a:cs typeface="Schoolbell"/>
              <a:sym typeface="Schoolbe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it-IT" sz="5000" dirty="0"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OGGI</a:t>
            </a:r>
            <a:r>
              <a:rPr lang="it-IT" sz="6500" dirty="0"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!</a:t>
            </a:r>
            <a:endParaRPr dirty="0">
              <a:latin typeface="Berlin Sans FB" panose="020E0602020502020306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74" y="1881554"/>
            <a:ext cx="4049926" cy="4976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4"/>
          <p:cNvSpPr/>
          <p:nvPr/>
        </p:nvSpPr>
        <p:spPr>
          <a:xfrm rot="5400000">
            <a:off x="6276366" y="942367"/>
            <a:ext cx="6858000" cy="4973267"/>
          </a:xfrm>
          <a:custGeom>
            <a:avLst/>
            <a:gdLst/>
            <a:ahLst/>
            <a:cxnLst/>
            <a:rect l="l" t="t" r="r" b="b"/>
            <a:pathLst>
              <a:path w="6858000" h="4973267" extrusionOk="0">
                <a:moveTo>
                  <a:pt x="0" y="4674422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4674817"/>
                </a:lnTo>
                <a:lnTo>
                  <a:pt x="3850107" y="4674817"/>
                </a:lnTo>
                <a:lnTo>
                  <a:pt x="3469107" y="4960567"/>
                </a:lnTo>
                <a:lnTo>
                  <a:pt x="3460640" y="4963742"/>
                </a:lnTo>
                <a:lnTo>
                  <a:pt x="3447940" y="4968505"/>
                </a:lnTo>
                <a:lnTo>
                  <a:pt x="3437357" y="4973267"/>
                </a:lnTo>
                <a:lnTo>
                  <a:pt x="3424657" y="4973267"/>
                </a:lnTo>
                <a:lnTo>
                  <a:pt x="3414074" y="4973267"/>
                </a:lnTo>
                <a:lnTo>
                  <a:pt x="3401373" y="4968505"/>
                </a:lnTo>
                <a:lnTo>
                  <a:pt x="3388674" y="4963742"/>
                </a:lnTo>
                <a:lnTo>
                  <a:pt x="3380207" y="4960567"/>
                </a:lnTo>
                <a:lnTo>
                  <a:pt x="2999207" y="4674817"/>
                </a:lnTo>
                <a:lnTo>
                  <a:pt x="1003190" y="4674817"/>
                </a:lnTo>
                <a:lnTo>
                  <a:pt x="1003190" y="4674422"/>
                </a:lnTo>
                <a:close/>
              </a:path>
            </a:pathLst>
          </a:custGeom>
          <a:blipFill rotWithShape="1">
            <a:blip r:embed="rId3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4"/>
          <p:cNvSpPr txBox="1">
            <a:spLocks noGrp="1"/>
          </p:cNvSpPr>
          <p:nvPr>
            <p:ph type="title"/>
          </p:nvPr>
        </p:nvSpPr>
        <p:spPr>
          <a:xfrm>
            <a:off x="2362709" y="-1"/>
            <a:ext cx="7342657" cy="135724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200"/>
              <a:buFont typeface="Century Gothic"/>
              <a:buNone/>
            </a:pPr>
            <a:r>
              <a:rPr lang="it-IT" sz="3200" u="sng" dirty="0">
                <a:solidFill>
                  <a:srgbClr val="00FFFF"/>
                </a:solidFill>
                <a:latin typeface="Berlin Sans FB Demi" panose="020E0802020502020306" pitchFamily="34" charset="0"/>
              </a:rPr>
              <a:t>Organizzazione scolastica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155" name="Google Shape;155;p4"/>
          <p:cNvSpPr txBox="1">
            <a:spLocks noGrp="1"/>
          </p:cNvSpPr>
          <p:nvPr>
            <p:ph type="body" idx="1"/>
          </p:nvPr>
        </p:nvSpPr>
        <p:spPr>
          <a:xfrm>
            <a:off x="443816" y="707571"/>
            <a:ext cx="6471800" cy="698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b="1" dirty="0">
                <a:latin typeface="Berlin Sans FB Demi" panose="020E0802020502020306" pitchFamily="34" charset="0"/>
              </a:rPr>
              <a:t>Modulo orario </a:t>
            </a:r>
            <a:r>
              <a:rPr lang="it-IT" sz="2000" dirty="0">
                <a:latin typeface="Berlin Sans FB Demi" panose="020E0802020502020306" pitchFamily="34" charset="0"/>
              </a:rPr>
              <a:t>di 55 minuti</a:t>
            </a:r>
            <a:endParaRPr sz="2000" dirty="0">
              <a:latin typeface="Berlin Sans FB Demi" panose="020E0802020502020306" pitchFamily="34" charset="0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dirty="0">
                <a:latin typeface="Berlin Sans FB Demi" panose="020E0802020502020306" pitchFamily="34" charset="0"/>
              </a:rPr>
              <a:t>Dal </a:t>
            </a:r>
            <a:r>
              <a:rPr lang="it-IT" sz="2000" b="1" dirty="0">
                <a:latin typeface="Berlin Sans FB Demi" panose="020E0802020502020306" pitchFamily="34" charset="0"/>
              </a:rPr>
              <a:t>lunedì</a:t>
            </a:r>
            <a:r>
              <a:rPr lang="it-IT" sz="2000" dirty="0">
                <a:latin typeface="Berlin Sans FB Demi" panose="020E0802020502020306" pitchFamily="34" charset="0"/>
              </a:rPr>
              <a:t> al </a:t>
            </a:r>
            <a:r>
              <a:rPr lang="it-IT" sz="2000" b="1" dirty="0">
                <a:latin typeface="Berlin Sans FB Demi" panose="020E0802020502020306" pitchFamily="34" charset="0"/>
              </a:rPr>
              <a:t>venerdì</a:t>
            </a:r>
            <a:r>
              <a:rPr lang="it-IT" sz="2000" dirty="0">
                <a:latin typeface="Berlin Sans FB Demi" panose="020E0802020502020306" pitchFamily="34" charset="0"/>
              </a:rPr>
              <a:t>, 7 moduli    dalle 7,50 alle 14,15</a:t>
            </a:r>
            <a:endParaRPr dirty="0">
              <a:latin typeface="Berlin Sans FB Demi" panose="020E0802020502020306" pitchFamily="34" charset="0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dirty="0">
                <a:latin typeface="Berlin Sans FB Demi" panose="020E0802020502020306" pitchFamily="34" charset="0"/>
              </a:rPr>
              <a:t>Due </a:t>
            </a:r>
            <a:r>
              <a:rPr lang="it-IT" sz="2000" b="1" dirty="0">
                <a:latin typeface="Berlin Sans FB Demi" panose="020E0802020502020306" pitchFamily="34" charset="0"/>
              </a:rPr>
              <a:t>intervalli</a:t>
            </a:r>
            <a:r>
              <a:rPr lang="it-IT" sz="2000" dirty="0">
                <a:latin typeface="Berlin Sans FB Demi" panose="020E0802020502020306" pitchFamily="34" charset="0"/>
              </a:rPr>
              <a:t> di dieci minuti</a:t>
            </a:r>
            <a:endParaRPr sz="2000" dirty="0">
              <a:latin typeface="Berlin Sans FB Demi" panose="020E0802020502020306" pitchFamily="34" charset="0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dirty="0">
                <a:latin typeface="Berlin Sans FB Demi" panose="020E0802020502020306" pitchFamily="34" charset="0"/>
              </a:rPr>
              <a:t>Un </a:t>
            </a:r>
            <a:r>
              <a:rPr lang="it-IT" sz="2000" b="1" dirty="0">
                <a:latin typeface="Berlin Sans FB Demi" panose="020E0802020502020306" pitchFamily="34" charset="0"/>
              </a:rPr>
              <a:t>trimestre</a:t>
            </a:r>
            <a:r>
              <a:rPr lang="it-IT" sz="2000" dirty="0">
                <a:latin typeface="Berlin Sans FB Demi" panose="020E0802020502020306" pitchFamily="34" charset="0"/>
              </a:rPr>
              <a:t> ed un </a:t>
            </a:r>
            <a:r>
              <a:rPr lang="it-IT" sz="2000" b="1" dirty="0" err="1">
                <a:latin typeface="Berlin Sans FB Demi" panose="020E0802020502020306" pitchFamily="34" charset="0"/>
              </a:rPr>
              <a:t>pentamestre</a:t>
            </a:r>
            <a:endParaRPr sz="2000" b="1" dirty="0">
              <a:latin typeface="Berlin Sans FB Demi" panose="020E0802020502020306" pitchFamily="34" charset="0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dirty="0">
                <a:latin typeface="Berlin Sans FB Demi" panose="020E0802020502020306" pitchFamily="34" charset="0"/>
              </a:rPr>
              <a:t>Due </a:t>
            </a:r>
            <a:r>
              <a:rPr lang="it-IT" sz="2000" b="1" dirty="0">
                <a:latin typeface="Berlin Sans FB Demi" panose="020E0802020502020306" pitchFamily="34" charset="0"/>
              </a:rPr>
              <a:t>ricevimenti</a:t>
            </a:r>
            <a:r>
              <a:rPr lang="it-IT" sz="2000" dirty="0">
                <a:latin typeface="Berlin Sans FB Demi" panose="020E0802020502020306" pitchFamily="34" charset="0"/>
              </a:rPr>
              <a:t> generali dei genitori ed uno settimanale di ogni docente</a:t>
            </a:r>
            <a:endParaRPr sz="2000" dirty="0">
              <a:latin typeface="Berlin Sans FB Demi" panose="020E0802020502020306" pitchFamily="34" charset="0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dirty="0">
                <a:latin typeface="Berlin Sans FB Demi" panose="020E0802020502020306" pitchFamily="34" charset="0"/>
              </a:rPr>
              <a:t>Le attività di </a:t>
            </a:r>
            <a:r>
              <a:rPr lang="it-IT" sz="2000" b="1" dirty="0">
                <a:latin typeface="Berlin Sans FB Demi" panose="020E0802020502020306" pitchFamily="34" charset="0"/>
              </a:rPr>
              <a:t>sostegno</a:t>
            </a:r>
            <a:r>
              <a:rPr lang="it-IT" sz="2000" dirty="0">
                <a:latin typeface="Berlin Sans FB Demi" panose="020E0802020502020306" pitchFamily="34" charset="0"/>
              </a:rPr>
              <a:t> e </a:t>
            </a:r>
            <a:r>
              <a:rPr lang="it-IT" sz="2000" b="1" dirty="0">
                <a:latin typeface="Berlin Sans FB Demi" panose="020E0802020502020306" pitchFamily="34" charset="0"/>
              </a:rPr>
              <a:t>recupero</a:t>
            </a:r>
            <a:r>
              <a:rPr lang="it-IT" sz="2000" dirty="0">
                <a:latin typeface="Berlin Sans FB Demi" panose="020E0802020502020306" pitchFamily="34" charset="0"/>
              </a:rPr>
              <a:t> si svolgono al pomeriggio</a:t>
            </a:r>
            <a:endParaRPr sz="2000" dirty="0">
              <a:latin typeface="Berlin Sans FB Demi" panose="020E0802020502020306" pitchFamily="34" charset="0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dirty="0">
                <a:latin typeface="Berlin Sans FB Demi" panose="020E0802020502020306" pitchFamily="34" charset="0"/>
              </a:rPr>
              <a:t>La realizzazione dei diversi </a:t>
            </a:r>
            <a:r>
              <a:rPr lang="it-IT" sz="2000" b="1" dirty="0">
                <a:latin typeface="Berlin Sans FB Demi" panose="020E0802020502020306" pitchFamily="34" charset="0"/>
              </a:rPr>
              <a:t>progetti</a:t>
            </a:r>
            <a:r>
              <a:rPr lang="it-IT" sz="2000" dirty="0">
                <a:latin typeface="Berlin Sans FB Demi" panose="020E0802020502020306" pitchFamily="34" charset="0"/>
              </a:rPr>
              <a:t> si svolge normalmente fuori dall’orario di lezione</a:t>
            </a:r>
            <a:endParaRPr sz="2000" dirty="0">
              <a:latin typeface="Berlin Sans FB Demi" panose="020E0802020502020306" pitchFamily="34" charset="0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b="1" dirty="0">
                <a:latin typeface="Berlin Sans FB Demi" panose="020E0802020502020306" pitchFamily="34" charset="0"/>
              </a:rPr>
              <a:t>L’alternanza scuola lavoro (PCTO) </a:t>
            </a:r>
            <a:r>
              <a:rPr lang="it-IT" sz="2000" dirty="0">
                <a:latin typeface="Berlin Sans FB Demi" panose="020E0802020502020306" pitchFamily="34" charset="0"/>
              </a:rPr>
              <a:t>è parte integrante il percorso formativo del triennio</a:t>
            </a:r>
            <a:endParaRPr sz="2000" dirty="0">
              <a:latin typeface="Berlin Sans FB Demi" panose="020E0802020502020306" pitchFamily="34" charset="0"/>
            </a:endParaRPr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342900" lvl="0" indent="-228600" algn="l" rtl="0"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56" name="Google Shape;156;p4"/>
          <p:cNvSpPr txBox="1"/>
          <p:nvPr/>
        </p:nvSpPr>
        <p:spPr>
          <a:xfrm>
            <a:off x="7596554" y="773724"/>
            <a:ext cx="4502908" cy="555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tx2"/>
                </a:solidFill>
                <a:latin typeface="Berlin Sans FB Demi" panose="020E0802020502020306" pitchFamily="34" charset="0"/>
                <a:ea typeface="Century Gothic"/>
                <a:cs typeface="Century Gothic"/>
                <a:sym typeface="Century Gothic"/>
              </a:rPr>
              <a:t>L’agenda di istituto riporta l’estratto del regolamento:</a:t>
            </a:r>
            <a:endParaRPr dirty="0">
              <a:solidFill>
                <a:schemeClr val="tx2"/>
              </a:solidFill>
              <a:latin typeface="Berlin Sans FB Demi" panose="020E0802020502020306" pitchFamily="34" charset="0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 dirty="0">
                <a:solidFill>
                  <a:schemeClr val="tx2"/>
                </a:solidFill>
                <a:latin typeface="Berlin Sans FB Demi" panose="020E0802020502020306" pitchFamily="34" charset="0"/>
                <a:ea typeface="Century Gothic"/>
                <a:cs typeface="Century Gothic"/>
                <a:sym typeface="Century Gothic"/>
              </a:rPr>
              <a:t>Le assenze devono essere giustificate, così come i ritardi.</a:t>
            </a:r>
            <a:endParaRPr dirty="0">
              <a:solidFill>
                <a:schemeClr val="tx2"/>
              </a:solidFill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chemeClr val="tx2"/>
              </a:solidFill>
              <a:latin typeface="Berlin Sans FB Demi" panose="020E0802020502020306" pitchFamily="34" charset="0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 dirty="0">
                <a:solidFill>
                  <a:schemeClr val="tx2"/>
                </a:solidFill>
                <a:latin typeface="Berlin Sans FB Demi" panose="020E0802020502020306" pitchFamily="34" charset="0"/>
                <a:ea typeface="Century Gothic"/>
                <a:cs typeface="Century Gothic"/>
                <a:sym typeface="Century Gothic"/>
              </a:rPr>
              <a:t>I minorenni possono uscire anticipatamente solo se accompagnati da un genitore</a:t>
            </a:r>
            <a:endParaRPr dirty="0">
              <a:solidFill>
                <a:schemeClr val="tx2"/>
              </a:solidFill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chemeClr val="tx2"/>
              </a:solidFill>
              <a:latin typeface="Berlin Sans FB Demi" panose="020E0802020502020306" pitchFamily="34" charset="0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 dirty="0">
                <a:solidFill>
                  <a:schemeClr val="tx2"/>
                </a:solidFill>
                <a:latin typeface="Berlin Sans FB Demi" panose="020E0802020502020306" pitchFamily="34" charset="0"/>
                <a:ea typeface="Century Gothic"/>
                <a:cs typeface="Century Gothic"/>
                <a:sym typeface="Century Gothic"/>
              </a:rPr>
              <a:t>I permessi permanenti di entrata o uscita fuori orario per pochi minuti sono solo per chi abita distante</a:t>
            </a:r>
            <a:endParaRPr dirty="0">
              <a:solidFill>
                <a:schemeClr val="tx2"/>
              </a:solidFill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chemeClr val="tx2"/>
              </a:solidFill>
              <a:latin typeface="Berlin Sans FB Demi" panose="020E0802020502020306" pitchFamily="34" charset="0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 dirty="0">
                <a:solidFill>
                  <a:schemeClr val="tx2"/>
                </a:solidFill>
                <a:latin typeface="Berlin Sans FB Demi" panose="020E0802020502020306" pitchFamily="34" charset="0"/>
                <a:ea typeface="Century Gothic"/>
                <a:cs typeface="Century Gothic"/>
                <a:sym typeface="Century Gothic"/>
              </a:rPr>
              <a:t>Le variazioni d’orario e le uscite didattiche dall’istituto devono essere sempre firmate dai genito</a:t>
            </a:r>
            <a:r>
              <a:rPr lang="it-IT" sz="1800" dirty="0">
                <a:solidFill>
                  <a:schemeClr val="tx2"/>
                </a:solidFill>
                <a:latin typeface="Berlin Sans FB Demi" panose="020E0802020502020306" pitchFamily="34" charset="0"/>
                <a:ea typeface="Century Gothic"/>
                <a:cs typeface="Century Gothic"/>
                <a:sym typeface="Century Gothic"/>
              </a:rPr>
              <a:t>ri</a:t>
            </a:r>
            <a:endParaRPr dirty="0">
              <a:solidFill>
                <a:schemeClr val="tx2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"/>
          <p:cNvSpPr/>
          <p:nvPr/>
        </p:nvSpPr>
        <p:spPr>
          <a:xfrm>
            <a:off x="0" y="-3175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26"/>
          <p:cNvSpPr/>
          <p:nvPr/>
        </p:nvSpPr>
        <p:spPr>
          <a:xfrm>
            <a:off x="-2" y="0"/>
            <a:ext cx="7057118" cy="6858000"/>
          </a:xfrm>
          <a:custGeom>
            <a:avLst/>
            <a:gdLst/>
            <a:ahLst/>
            <a:cxnLst/>
            <a:rect l="l" t="t" r="r" b="b"/>
            <a:pathLst>
              <a:path w="7057118" h="6858000" extrusionOk="0">
                <a:moveTo>
                  <a:pt x="0" y="0"/>
                </a:moveTo>
                <a:lnTo>
                  <a:pt x="2420113" y="0"/>
                </a:lnTo>
                <a:lnTo>
                  <a:pt x="2496703" y="0"/>
                </a:lnTo>
                <a:lnTo>
                  <a:pt x="7057118" y="0"/>
                </a:lnTo>
                <a:lnTo>
                  <a:pt x="7057118" y="1900238"/>
                </a:lnTo>
                <a:lnTo>
                  <a:pt x="6686702" y="2178050"/>
                </a:lnTo>
                <a:lnTo>
                  <a:pt x="6682468" y="2184400"/>
                </a:lnTo>
                <a:lnTo>
                  <a:pt x="6676118" y="2193925"/>
                </a:lnTo>
                <a:lnTo>
                  <a:pt x="6669768" y="2201863"/>
                </a:lnTo>
                <a:lnTo>
                  <a:pt x="6669768" y="2211388"/>
                </a:lnTo>
                <a:lnTo>
                  <a:pt x="6669768" y="2220913"/>
                </a:lnTo>
                <a:lnTo>
                  <a:pt x="6676118" y="2228850"/>
                </a:lnTo>
                <a:lnTo>
                  <a:pt x="6682468" y="2238375"/>
                </a:lnTo>
                <a:lnTo>
                  <a:pt x="6686702" y="2244725"/>
                </a:lnTo>
                <a:lnTo>
                  <a:pt x="7057118" y="2522538"/>
                </a:lnTo>
                <a:lnTo>
                  <a:pt x="7057118" y="6858000"/>
                </a:lnTo>
                <a:lnTo>
                  <a:pt x="2496703" y="6858000"/>
                </a:lnTo>
                <a:lnTo>
                  <a:pt x="2420113" y="6858000"/>
                </a:lnTo>
                <a:lnTo>
                  <a:pt x="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2" name="Google Shape;342;p26"/>
          <p:cNvSpPr txBox="1">
            <a:spLocks noGrp="1"/>
          </p:cNvSpPr>
          <p:nvPr>
            <p:ph type="title"/>
          </p:nvPr>
        </p:nvSpPr>
        <p:spPr>
          <a:xfrm>
            <a:off x="451521" y="501162"/>
            <a:ext cx="3276417" cy="5249007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Schoolbell"/>
              <a:buNone/>
            </a:pPr>
            <a:r>
              <a:rPr lang="it-IT" sz="5400" dirty="0" smtClean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/>
            </a:r>
            <a:br>
              <a:rPr lang="it-IT" sz="5400" dirty="0" smtClean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</a:br>
            <a:r>
              <a:rPr lang="it-IT" sz="5400" dirty="0" smtClean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IL </a:t>
            </a:r>
            <a:br>
              <a:rPr lang="it-IT" sz="5400" dirty="0" smtClean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</a:br>
            <a:r>
              <a:rPr lang="it-IT" sz="5400" dirty="0" smtClean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ROSSELLI </a:t>
            </a:r>
            <a:endParaRPr sz="5400" dirty="0"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Schoolbell"/>
              <a:buNone/>
            </a:pPr>
            <a:r>
              <a:rPr lang="it-IT" sz="5400" dirty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TI </a:t>
            </a:r>
            <a:endParaRPr sz="5400" dirty="0"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6600"/>
              <a:buFont typeface="Schoolbell"/>
              <a:buNone/>
            </a:pPr>
            <a:r>
              <a:rPr lang="it-IT" sz="5400" dirty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ASPETTA!</a:t>
            </a:r>
            <a:endParaRPr sz="5400" dirty="0">
              <a:latin typeface="Berlin Sans FB Demi" panose="020E0802020502020306" pitchFamily="34" charset="0"/>
            </a:endParaRPr>
          </a:p>
        </p:txBody>
      </p:sp>
      <p:pic>
        <p:nvPicPr>
          <p:cNvPr id="343" name="Google Shape;34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7700" y="0"/>
            <a:ext cx="82343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7"/>
          <p:cNvSpPr/>
          <p:nvPr/>
        </p:nvSpPr>
        <p:spPr>
          <a:xfrm>
            <a:off x="2002185" y="1037868"/>
            <a:ext cx="77910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0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Scegli il tuo futuro,</a:t>
            </a:r>
            <a:endParaRPr dirty="0">
              <a:latin typeface="Berlin Sans FB Demi" panose="020E0802020502020306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000" b="1" dirty="0">
                <a:solidFill>
                  <a:schemeClr val="lt1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Scegli Il Rosselli!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349" name="Google Shape;349;p27"/>
          <p:cNvSpPr txBox="1"/>
          <p:nvPr/>
        </p:nvSpPr>
        <p:spPr>
          <a:xfrm>
            <a:off x="1359525" y="5166200"/>
            <a:ext cx="77910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lt1"/>
                </a:solidFill>
                <a:latin typeface="Berlin Sans FB" panose="020E0602020502020306" pitchFamily="34" charset="0"/>
                <a:ea typeface="Caveat"/>
                <a:cs typeface="Caveat"/>
                <a:sym typeface="Caveat"/>
              </a:rPr>
              <a:t>Sede : via Giotto 10, Sestri Ponente (</a:t>
            </a:r>
            <a:r>
              <a:rPr lang="it-IT" sz="2000" dirty="0" err="1">
                <a:solidFill>
                  <a:schemeClr val="lt1"/>
                </a:solidFill>
                <a:latin typeface="Berlin Sans FB" panose="020E0602020502020306" pitchFamily="34" charset="0"/>
                <a:ea typeface="Caveat"/>
                <a:cs typeface="Caveat"/>
                <a:sym typeface="Caveat"/>
              </a:rPr>
              <a:t>Ge</a:t>
            </a:r>
            <a:r>
              <a:rPr lang="it-IT" sz="2000" dirty="0">
                <a:solidFill>
                  <a:schemeClr val="lt1"/>
                </a:solidFill>
                <a:latin typeface="Berlin Sans FB" panose="020E0602020502020306" pitchFamily="34" charset="0"/>
                <a:ea typeface="Caveat"/>
                <a:cs typeface="Caveat"/>
                <a:sym typeface="Caveat"/>
              </a:rPr>
              <a:t>)</a:t>
            </a:r>
            <a:endParaRPr sz="2000" dirty="0">
              <a:solidFill>
                <a:schemeClr val="lt1"/>
              </a:solidFill>
              <a:latin typeface="Berlin Sans FB" panose="020E0602020502020306" pitchFamily="34" charset="0"/>
              <a:ea typeface="Caveat"/>
              <a:cs typeface="Caveat"/>
              <a:sym typeface="Caveat"/>
            </a:endParaRPr>
          </a:p>
          <a:p>
            <a:pPr marL="457200" lvl="0" indent="-22860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veat"/>
              <a:buNone/>
            </a:pPr>
            <a:r>
              <a:rPr lang="it-IT" sz="2000" u="sng" dirty="0">
                <a:solidFill>
                  <a:srgbClr val="FFFFFF"/>
                </a:solidFill>
                <a:highlight>
                  <a:srgbClr val="004080"/>
                </a:highlight>
                <a:latin typeface="Berlin Sans FB" panose="020E0602020502020306" pitchFamily="34" charset="0"/>
                <a:ea typeface="Caveat"/>
                <a:cs typeface="Caveat"/>
                <a:sym typeface="Caveat"/>
              </a:rPr>
              <a:t>Telefono: 0108078602 </a:t>
            </a:r>
            <a:r>
              <a:rPr lang="it-IT" sz="2000" u="sng" dirty="0" err="1">
                <a:solidFill>
                  <a:srgbClr val="FFFFFF"/>
                </a:solidFill>
                <a:highlight>
                  <a:srgbClr val="004080"/>
                </a:highlight>
                <a:latin typeface="Berlin Sans FB" panose="020E0602020502020306" pitchFamily="34" charset="0"/>
                <a:ea typeface="Caveat"/>
                <a:cs typeface="Caveat"/>
                <a:sym typeface="Caveat"/>
              </a:rPr>
              <a:t>tel</a:t>
            </a:r>
            <a:r>
              <a:rPr lang="it-IT" sz="2000" u="sng" dirty="0">
                <a:solidFill>
                  <a:srgbClr val="FFFFFF"/>
                </a:solidFill>
                <a:highlight>
                  <a:srgbClr val="004080"/>
                </a:highlight>
                <a:latin typeface="Berlin Sans FB" panose="020E0602020502020306" pitchFamily="34" charset="0"/>
                <a:ea typeface="Caveat"/>
                <a:cs typeface="Caveat"/>
                <a:sym typeface="Caveat"/>
              </a:rPr>
              <a:t> 0108078617</a:t>
            </a:r>
            <a:endParaRPr sz="2000" dirty="0">
              <a:solidFill>
                <a:schemeClr val="lt1"/>
              </a:solidFill>
              <a:latin typeface="Berlin Sans FB" panose="020E0602020502020306" pitchFamily="34" charset="0"/>
              <a:ea typeface="Caveat"/>
              <a:cs typeface="Caveat"/>
              <a:sym typeface="Caveat"/>
            </a:endParaRPr>
          </a:p>
          <a:p>
            <a:pPr marL="457200" lvl="0" indent="-22860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veat"/>
              <a:buNone/>
            </a:pPr>
            <a:r>
              <a:rPr lang="it-IT" sz="2000" dirty="0">
                <a:solidFill>
                  <a:schemeClr val="lt1"/>
                </a:solidFill>
                <a:latin typeface="Berlin Sans FB" panose="020E0602020502020306" pitchFamily="34" charset="0"/>
                <a:ea typeface="Caveat"/>
                <a:cs typeface="Caveat"/>
                <a:sym typeface="Caveat"/>
              </a:rPr>
              <a:t>Visita il nostro sito: istitutorosselli.edu.it</a:t>
            </a:r>
            <a:endParaRPr sz="2000" dirty="0">
              <a:latin typeface="Berlin Sans FB" panose="020E0602020502020306" pitchFamily="34" charset="0"/>
              <a:ea typeface="Caveat"/>
              <a:cs typeface="Caveat"/>
              <a:sym typeface="Caveat"/>
            </a:endParaRPr>
          </a:p>
        </p:txBody>
      </p:sp>
      <p:pic>
        <p:nvPicPr>
          <p:cNvPr id="350" name="Google Shape;3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2651" y="5071338"/>
            <a:ext cx="1402778" cy="16092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000"/>
              <a:buFont typeface="Schoolbell"/>
              <a:buNone/>
            </a:pPr>
            <a:r>
              <a:rPr lang="it-IT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sz="4000" dirty="0">
              <a:latin typeface="Schoolbell"/>
              <a:ea typeface="Schoolbell"/>
              <a:cs typeface="Schoolbell"/>
              <a:sym typeface="Schoolbell"/>
            </a:endParaRPr>
          </a:p>
          <a:p>
            <a:pPr marL="0" lvl="0" indent="0" algn="ctr" rtl="0">
              <a:spcBef>
                <a:spcPts val="1400"/>
              </a:spcBef>
              <a:spcAft>
                <a:spcPts val="0"/>
              </a:spcAft>
              <a:buSzPts val="4000"/>
              <a:buNone/>
            </a:pPr>
            <a:r>
              <a:rPr lang="it-IT" sz="4000" dirty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Prima un biennio </a:t>
            </a:r>
            <a:r>
              <a:rPr lang="it-IT" sz="4000" dirty="0" smtClean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comune…</a:t>
            </a:r>
            <a:endParaRPr sz="7200" dirty="0">
              <a:latin typeface="Berlin Sans FB Demi" panose="020E0802020502020306" pitchFamily="34" charset="0"/>
              <a:ea typeface="Schoolbell"/>
              <a:cs typeface="Schoolbell"/>
              <a:sym typeface="Schoolbel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3246" y="447188"/>
            <a:ext cx="854608" cy="98039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000"/>
              <a:buFont typeface="Schoolbell"/>
              <a:buNone/>
            </a:pPr>
            <a:r>
              <a:rPr lang="it-IT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Piani orari del Biennio 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162" name="Google Shape;162;p5"/>
          <p:cNvSpPr txBox="1">
            <a:spLocks noGrp="1"/>
          </p:cNvSpPr>
          <p:nvPr>
            <p:ph type="body" idx="1"/>
          </p:nvPr>
        </p:nvSpPr>
        <p:spPr>
          <a:xfrm>
            <a:off x="3868587" y="1942036"/>
            <a:ext cx="4632978" cy="67051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it-IT" dirty="0"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Discipline </a:t>
            </a:r>
            <a:r>
              <a:rPr lang="it-IT" dirty="0" smtClean="0">
                <a:latin typeface="Berlin Sans FB" panose="020E0602020502020306" pitchFamily="34" charset="0"/>
                <a:ea typeface="Schoolbell"/>
                <a:cs typeface="Schoolbell"/>
                <a:sym typeface="Schoolbell"/>
              </a:rPr>
              <a:t>e monte orario settimanale</a:t>
            </a:r>
            <a:endParaRPr dirty="0">
              <a:latin typeface="Berlin Sans FB" panose="020E0602020502020306" pitchFamily="34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194074"/>
              </p:ext>
            </p:extLst>
          </p:nvPr>
        </p:nvGraphicFramePr>
        <p:xfrm>
          <a:off x="976984" y="2769384"/>
          <a:ext cx="10416185" cy="3718433"/>
        </p:xfrm>
        <a:graphic>
          <a:graphicData uri="http://schemas.openxmlformats.org/drawingml/2006/table">
            <a:tbl>
              <a:tblPr firstRow="1" firstCol="1" bandRow="1"/>
              <a:tblGrid>
                <a:gridCol w="2083237">
                  <a:extLst>
                    <a:ext uri="{9D8B030D-6E8A-4147-A177-3AD203B41FA5}">
                      <a16:colId xmlns:a16="http://schemas.microsoft.com/office/drawing/2014/main" val="348689337"/>
                    </a:ext>
                  </a:extLst>
                </a:gridCol>
                <a:gridCol w="2083237">
                  <a:extLst>
                    <a:ext uri="{9D8B030D-6E8A-4147-A177-3AD203B41FA5}">
                      <a16:colId xmlns:a16="http://schemas.microsoft.com/office/drawing/2014/main" val="3624378022"/>
                    </a:ext>
                  </a:extLst>
                </a:gridCol>
                <a:gridCol w="2083237">
                  <a:extLst>
                    <a:ext uri="{9D8B030D-6E8A-4147-A177-3AD203B41FA5}">
                      <a16:colId xmlns:a16="http://schemas.microsoft.com/office/drawing/2014/main" val="353282112"/>
                    </a:ext>
                  </a:extLst>
                </a:gridCol>
                <a:gridCol w="2083237">
                  <a:extLst>
                    <a:ext uri="{9D8B030D-6E8A-4147-A177-3AD203B41FA5}">
                      <a16:colId xmlns:a16="http://schemas.microsoft.com/office/drawing/2014/main" val="1934011808"/>
                    </a:ext>
                  </a:extLst>
                </a:gridCol>
                <a:gridCol w="2083237">
                  <a:extLst>
                    <a:ext uri="{9D8B030D-6E8A-4147-A177-3AD203B41FA5}">
                      <a16:colId xmlns:a16="http://schemas.microsoft.com/office/drawing/2014/main" val="3362604513"/>
                    </a:ext>
                  </a:extLst>
                </a:gridCol>
              </a:tblGrid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it-IT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143726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 anno/ h settimana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 anno/ h settimana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352024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Lingua e letteratura italiana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95537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Lingua inglese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52373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Storia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755319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Matematica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36529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Diritto ed economia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278533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Economia aziendale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262234"/>
                  </a:ext>
                </a:extLst>
              </a:tr>
              <a:tr h="1953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Informatica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815956"/>
                  </a:ext>
                </a:extLst>
              </a:tr>
              <a:tr h="385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Scienze integrate (Scienze della terra e Biologia)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157983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Scienze integrate (Fisica)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it-IT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it-IT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600235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Scienze integrate (Chimica)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it-IT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it-IT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623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Geografia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806407"/>
                  </a:ext>
                </a:extLst>
              </a:tr>
              <a:tr h="193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Scienze motorie e sportive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662094"/>
                  </a:ext>
                </a:extLst>
              </a:tr>
              <a:tr h="385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Religione cattolica/ attività alternative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082484"/>
                  </a:ext>
                </a:extLst>
              </a:tr>
              <a:tr h="385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 lingua comunitaria (Francese)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25" marR="6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3403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000"/>
              <a:buFont typeface="Schoolbell"/>
              <a:buNone/>
            </a:pPr>
            <a:r>
              <a:rPr lang="it-IT" dirty="0">
                <a:solidFill>
                  <a:srgbClr val="00FFFF"/>
                </a:solidFill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ISTITUTO ROSSELLI</a:t>
            </a:r>
            <a:endParaRPr dirty="0">
              <a:latin typeface="Berlin Sans FB Demi" panose="020E0802020502020306" pitchFamily="34" charset="0"/>
            </a:endParaRPr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1400"/>
              </a:spcBef>
              <a:spcAft>
                <a:spcPts val="0"/>
              </a:spcAft>
              <a:buSzPts val="4000"/>
              <a:buNone/>
            </a:pPr>
            <a:r>
              <a:rPr lang="it-IT" sz="4000" dirty="0" smtClean="0">
                <a:latin typeface="Berlin Sans FB Demi" panose="020E0802020502020306" pitchFamily="34" charset="0"/>
                <a:ea typeface="Schoolbell"/>
                <a:cs typeface="Schoolbell"/>
                <a:sym typeface="Schoolbell"/>
              </a:rPr>
              <a:t>Poi…</a:t>
            </a:r>
          </a:p>
          <a:p>
            <a:pPr marL="0" lvl="0" indent="0" algn="ctr" rtl="0">
              <a:spcBef>
                <a:spcPts val="1400"/>
              </a:spcBef>
              <a:spcAft>
                <a:spcPts val="0"/>
              </a:spcAft>
              <a:buSzPts val="4000"/>
              <a:buNone/>
            </a:pPr>
            <a:r>
              <a:rPr lang="it-IT" sz="4000" dirty="0" smtClean="0">
                <a:latin typeface="Berlin Sans FB Demi" panose="020E0802020502020306" pitchFamily="34" charset="0"/>
                <a:sym typeface="Schoolbell"/>
              </a:rPr>
              <a:t>Il triennio puoi sceglierlo tu!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3246" y="447188"/>
            <a:ext cx="854608" cy="98039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64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9048" y="2785036"/>
            <a:ext cx="854608" cy="98039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FB5890-6F6F-476E-B910-45C8E8EE884E}"/>
              </a:ext>
            </a:extLst>
          </p:cNvPr>
          <p:cNvSpPr txBox="1"/>
          <p:nvPr/>
        </p:nvSpPr>
        <p:spPr>
          <a:xfrm>
            <a:off x="462789" y="363710"/>
            <a:ext cx="10698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AMMINISTRAZIONE, FINANZA &amp; MARKETING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47432577-166B-4783-8975-ECAAAD7A9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119966"/>
              </p:ext>
            </p:extLst>
          </p:nvPr>
        </p:nvGraphicFramePr>
        <p:xfrm>
          <a:off x="818344" y="1583702"/>
          <a:ext cx="9361190" cy="4939647"/>
        </p:xfrm>
        <a:graphic>
          <a:graphicData uri="http://schemas.openxmlformats.org/drawingml/2006/table">
            <a:tbl>
              <a:tblPr/>
              <a:tblGrid>
                <a:gridCol w="4713396">
                  <a:extLst>
                    <a:ext uri="{9D8B030D-6E8A-4147-A177-3AD203B41FA5}">
                      <a16:colId xmlns:a16="http://schemas.microsoft.com/office/drawing/2014/main" val="3989405302"/>
                    </a:ext>
                  </a:extLst>
                </a:gridCol>
                <a:gridCol w="763849">
                  <a:extLst>
                    <a:ext uri="{9D8B030D-6E8A-4147-A177-3AD203B41FA5}">
                      <a16:colId xmlns:a16="http://schemas.microsoft.com/office/drawing/2014/main" val="455858626"/>
                    </a:ext>
                  </a:extLst>
                </a:gridCol>
                <a:gridCol w="764747">
                  <a:extLst>
                    <a:ext uri="{9D8B030D-6E8A-4147-A177-3AD203B41FA5}">
                      <a16:colId xmlns:a16="http://schemas.microsoft.com/office/drawing/2014/main" val="3188177780"/>
                    </a:ext>
                  </a:extLst>
                </a:gridCol>
                <a:gridCol w="763849">
                  <a:extLst>
                    <a:ext uri="{9D8B030D-6E8A-4147-A177-3AD203B41FA5}">
                      <a16:colId xmlns:a16="http://schemas.microsoft.com/office/drawing/2014/main" val="2843729938"/>
                    </a:ext>
                  </a:extLst>
                </a:gridCol>
                <a:gridCol w="764747">
                  <a:extLst>
                    <a:ext uri="{9D8B030D-6E8A-4147-A177-3AD203B41FA5}">
                      <a16:colId xmlns:a16="http://schemas.microsoft.com/office/drawing/2014/main" val="3897923714"/>
                    </a:ext>
                  </a:extLst>
                </a:gridCol>
                <a:gridCol w="752166">
                  <a:extLst>
                    <a:ext uri="{9D8B030D-6E8A-4147-A177-3AD203B41FA5}">
                      <a16:colId xmlns:a16="http://schemas.microsoft.com/office/drawing/2014/main" val="886021798"/>
                    </a:ext>
                  </a:extLst>
                </a:gridCol>
                <a:gridCol w="838436">
                  <a:extLst>
                    <a:ext uri="{9D8B030D-6E8A-4147-A177-3AD203B41FA5}">
                      <a16:colId xmlns:a16="http://schemas.microsoft.com/office/drawing/2014/main" val="912860257"/>
                    </a:ext>
                  </a:extLst>
                </a:gridCol>
              </a:tblGrid>
              <a:tr h="619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DISCIPLINE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053977"/>
                  </a:ext>
                </a:extLst>
              </a:tr>
              <a:tr h="32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Lingua e letteratura italiana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350234"/>
                  </a:ext>
                </a:extLst>
              </a:tr>
              <a:tr h="32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Lingua inglese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691096"/>
                  </a:ext>
                </a:extLst>
              </a:tr>
              <a:tr h="32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Storia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71539"/>
                  </a:ext>
                </a:extLst>
              </a:tr>
              <a:tr h="32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Matematica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871160"/>
                  </a:ext>
                </a:extLst>
              </a:tr>
              <a:tr h="32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Scienze motorie e sportive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763723"/>
                  </a:ext>
                </a:extLst>
              </a:tr>
              <a:tr h="32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Religione cattolica/attività alternative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80868"/>
                  </a:ext>
                </a:extLst>
              </a:tr>
              <a:tr h="362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39673"/>
                  </a:ext>
                </a:extLst>
              </a:tr>
              <a:tr h="362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 lingua comunitaria (Francese)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740350"/>
                  </a:ext>
                </a:extLst>
              </a:tr>
              <a:tr h="32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Economia aziendale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945485"/>
                  </a:ext>
                </a:extLst>
              </a:tr>
              <a:tr h="370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Diritto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7898"/>
                  </a:ext>
                </a:extLst>
              </a:tr>
              <a:tr h="32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Economia politica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263006"/>
                  </a:ext>
                </a:extLst>
              </a:tr>
              <a:tr h="32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59122"/>
                  </a:ext>
                </a:extLst>
              </a:tr>
              <a:tr h="322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Totale complessivo ore annue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25518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/>
          <p:nvPr/>
        </p:nvSpPr>
        <p:spPr>
          <a:xfrm>
            <a:off x="513909" y="429637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000"/>
              <a:buFont typeface="Schoolbell"/>
              <a:buNone/>
            </a:pPr>
            <a:r>
              <a:rPr lang="it-IT" sz="4000" b="1" dirty="0">
                <a:solidFill>
                  <a:srgbClr val="00FFFF"/>
                </a:solidFill>
                <a:latin typeface="Berlin Sans FB Demi" panose="020E0802020502020306" pitchFamily="34" charset="0"/>
                <a:sym typeface="Schoolbell"/>
              </a:rPr>
              <a:t>SISTEMI INFORMATIVI AZIENDALI</a:t>
            </a:r>
            <a:endParaRPr dirty="0">
              <a:latin typeface="Berlin Sans FB Demi" panose="020E0802020502020306" pitchFamily="34" charset="0"/>
            </a:endParaRPr>
          </a:p>
        </p:txBody>
      </p:sp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4207" y="3171534"/>
            <a:ext cx="854608" cy="98039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6BDF43EA-D3D0-42B7-ADCC-B5A7F6E82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036060"/>
              </p:ext>
            </p:extLst>
          </p:nvPr>
        </p:nvGraphicFramePr>
        <p:xfrm>
          <a:off x="1018095" y="1555417"/>
          <a:ext cx="9181707" cy="4854092"/>
        </p:xfrm>
        <a:graphic>
          <a:graphicData uri="http://schemas.openxmlformats.org/drawingml/2006/table">
            <a:tbl>
              <a:tblPr/>
              <a:tblGrid>
                <a:gridCol w="4623025">
                  <a:extLst>
                    <a:ext uri="{9D8B030D-6E8A-4147-A177-3AD203B41FA5}">
                      <a16:colId xmlns:a16="http://schemas.microsoft.com/office/drawing/2014/main" val="2420732871"/>
                    </a:ext>
                  </a:extLst>
                </a:gridCol>
                <a:gridCol w="749204">
                  <a:extLst>
                    <a:ext uri="{9D8B030D-6E8A-4147-A177-3AD203B41FA5}">
                      <a16:colId xmlns:a16="http://schemas.microsoft.com/office/drawing/2014/main" val="2038204607"/>
                    </a:ext>
                  </a:extLst>
                </a:gridCol>
                <a:gridCol w="750084">
                  <a:extLst>
                    <a:ext uri="{9D8B030D-6E8A-4147-A177-3AD203B41FA5}">
                      <a16:colId xmlns:a16="http://schemas.microsoft.com/office/drawing/2014/main" val="1677755984"/>
                    </a:ext>
                  </a:extLst>
                </a:gridCol>
                <a:gridCol w="749204">
                  <a:extLst>
                    <a:ext uri="{9D8B030D-6E8A-4147-A177-3AD203B41FA5}">
                      <a16:colId xmlns:a16="http://schemas.microsoft.com/office/drawing/2014/main" val="1424068267"/>
                    </a:ext>
                  </a:extLst>
                </a:gridCol>
                <a:gridCol w="750084">
                  <a:extLst>
                    <a:ext uri="{9D8B030D-6E8A-4147-A177-3AD203B41FA5}">
                      <a16:colId xmlns:a16="http://schemas.microsoft.com/office/drawing/2014/main" val="3799056380"/>
                    </a:ext>
                  </a:extLst>
                </a:gridCol>
                <a:gridCol w="737745">
                  <a:extLst>
                    <a:ext uri="{9D8B030D-6E8A-4147-A177-3AD203B41FA5}">
                      <a16:colId xmlns:a16="http://schemas.microsoft.com/office/drawing/2014/main" val="3303233134"/>
                    </a:ext>
                  </a:extLst>
                </a:gridCol>
                <a:gridCol w="822361">
                  <a:extLst>
                    <a:ext uri="{9D8B030D-6E8A-4147-A177-3AD203B41FA5}">
                      <a16:colId xmlns:a16="http://schemas.microsoft.com/office/drawing/2014/main" val="1949931502"/>
                    </a:ext>
                  </a:extLst>
                </a:gridCol>
              </a:tblGrid>
              <a:tr h="608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DISCIPLINE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538295"/>
                  </a:ext>
                </a:extLst>
              </a:tr>
              <a:tr h="316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1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Lingua e letteratura italiana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98631"/>
                  </a:ext>
                </a:extLst>
              </a:tr>
              <a:tr h="316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3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Lingua inglese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136784"/>
                  </a:ext>
                </a:extLst>
              </a:tr>
              <a:tr h="316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Storia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17952"/>
                  </a:ext>
                </a:extLst>
              </a:tr>
              <a:tr h="316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4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Matematica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671721"/>
                  </a:ext>
                </a:extLst>
              </a:tr>
              <a:tr h="316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-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Scienze motorie e sportive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586078"/>
                  </a:ext>
                </a:extLst>
              </a:tr>
              <a:tr h="316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Religione cattolica/attività alternative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35709"/>
                  </a:ext>
                </a:extLst>
              </a:tr>
              <a:tr h="355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138631"/>
                  </a:ext>
                </a:extLst>
              </a:tr>
              <a:tr h="355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 lingua comunitaria (Francese)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71438"/>
                  </a:ext>
                </a:extLst>
              </a:tr>
              <a:tr h="316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Economia aziendale 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583058"/>
                  </a:ext>
                </a:extLst>
              </a:tr>
              <a:tr h="364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Diritto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729851"/>
                  </a:ext>
                </a:extLst>
              </a:tr>
              <a:tr h="316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Economia politica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997121"/>
                  </a:ext>
                </a:extLst>
              </a:tr>
              <a:tr h="316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4605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3505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435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388890"/>
                  </a:ext>
                </a:extLst>
              </a:tr>
              <a:tr h="316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Totale complessivo ore annue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83158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/>
          <p:nvPr/>
        </p:nvSpPr>
        <p:spPr>
          <a:xfrm>
            <a:off x="435396" y="582560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000"/>
              <a:buFont typeface="Schoolbell"/>
              <a:buNone/>
            </a:pPr>
            <a:r>
              <a:rPr lang="it-IT" sz="4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RELAZIONI INTERNAZIONALI PER IL MARKETING</a:t>
            </a:r>
            <a:endParaRPr sz="4000" b="1" dirty="0">
              <a:solidFill>
                <a:schemeClr val="accent3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87" name="Google Shape;18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0090" y="3152681"/>
            <a:ext cx="854608" cy="98039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067870A3-8BD0-4B34-B26B-5C9D3A410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753507"/>
              </p:ext>
            </p:extLst>
          </p:nvPr>
        </p:nvGraphicFramePr>
        <p:xfrm>
          <a:off x="952107" y="1753386"/>
          <a:ext cx="8908329" cy="4760530"/>
        </p:xfrm>
        <a:graphic>
          <a:graphicData uri="http://schemas.openxmlformats.org/drawingml/2006/table">
            <a:tbl>
              <a:tblPr/>
              <a:tblGrid>
                <a:gridCol w="4485379">
                  <a:extLst>
                    <a:ext uri="{9D8B030D-6E8A-4147-A177-3AD203B41FA5}">
                      <a16:colId xmlns:a16="http://schemas.microsoft.com/office/drawing/2014/main" val="2546552763"/>
                    </a:ext>
                  </a:extLst>
                </a:gridCol>
                <a:gridCol w="726897">
                  <a:extLst>
                    <a:ext uri="{9D8B030D-6E8A-4147-A177-3AD203B41FA5}">
                      <a16:colId xmlns:a16="http://schemas.microsoft.com/office/drawing/2014/main" val="3670003048"/>
                    </a:ext>
                  </a:extLst>
                </a:gridCol>
                <a:gridCol w="727751">
                  <a:extLst>
                    <a:ext uri="{9D8B030D-6E8A-4147-A177-3AD203B41FA5}">
                      <a16:colId xmlns:a16="http://schemas.microsoft.com/office/drawing/2014/main" val="2185544434"/>
                    </a:ext>
                  </a:extLst>
                </a:gridCol>
                <a:gridCol w="726897">
                  <a:extLst>
                    <a:ext uri="{9D8B030D-6E8A-4147-A177-3AD203B41FA5}">
                      <a16:colId xmlns:a16="http://schemas.microsoft.com/office/drawing/2014/main" val="3621711798"/>
                    </a:ext>
                  </a:extLst>
                </a:gridCol>
                <a:gridCol w="727751">
                  <a:extLst>
                    <a:ext uri="{9D8B030D-6E8A-4147-A177-3AD203B41FA5}">
                      <a16:colId xmlns:a16="http://schemas.microsoft.com/office/drawing/2014/main" val="1694380414"/>
                    </a:ext>
                  </a:extLst>
                </a:gridCol>
                <a:gridCol w="715779">
                  <a:extLst>
                    <a:ext uri="{9D8B030D-6E8A-4147-A177-3AD203B41FA5}">
                      <a16:colId xmlns:a16="http://schemas.microsoft.com/office/drawing/2014/main" val="1014386472"/>
                    </a:ext>
                  </a:extLst>
                </a:gridCol>
                <a:gridCol w="797875">
                  <a:extLst>
                    <a:ext uri="{9D8B030D-6E8A-4147-A177-3AD203B41FA5}">
                      <a16:colId xmlns:a16="http://schemas.microsoft.com/office/drawing/2014/main" val="3946590146"/>
                    </a:ext>
                  </a:extLst>
                </a:gridCol>
              </a:tblGrid>
              <a:tr h="556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DISCIPLINE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anno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anno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9890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anno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214503"/>
                  </a:ext>
                </a:extLst>
              </a:tr>
              <a:tr h="28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Lingua e letteratura italiana</a:t>
                      </a:r>
                      <a:endParaRPr lang="it-IT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907944"/>
                  </a:ext>
                </a:extLst>
              </a:tr>
              <a:tr h="28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Lingua inglese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695227"/>
                  </a:ext>
                </a:extLst>
              </a:tr>
              <a:tr h="28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Storia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434061"/>
                  </a:ext>
                </a:extLst>
              </a:tr>
              <a:tr h="28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Matematica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331031"/>
                  </a:ext>
                </a:extLst>
              </a:tr>
              <a:tr h="28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Scienze motorie e sportive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365373"/>
                  </a:ext>
                </a:extLst>
              </a:tr>
              <a:tr h="28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Religione cattolica/attività alternative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955490"/>
                  </a:ext>
                </a:extLst>
              </a:tr>
              <a:tr h="32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Tecnologia della comunicazione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216425"/>
                  </a:ext>
                </a:extLst>
              </a:tr>
              <a:tr h="32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 lingua comunitaria (Francese)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054079"/>
                  </a:ext>
                </a:extLst>
              </a:tr>
              <a:tr h="32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Terza lingua straniera (Tedesco)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583471"/>
                  </a:ext>
                </a:extLst>
              </a:tr>
              <a:tr h="28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Economia aziendale e geopolitica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442090"/>
                  </a:ext>
                </a:extLst>
              </a:tr>
              <a:tr h="332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Diritto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72665"/>
                  </a:ext>
                </a:extLst>
              </a:tr>
              <a:tr h="28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Relazioni internazionali per il marketing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30743"/>
                  </a:ext>
                </a:extLst>
              </a:tr>
              <a:tr h="28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604818"/>
                  </a:ext>
                </a:extLst>
              </a:tr>
              <a:tr h="28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 spc="15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Totale complessivo ore annue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it-IT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1056</a:t>
                      </a:r>
                      <a:endParaRPr lang="it-IT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43943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azione">
  <a:themeElements>
    <a:clrScheme name="Blu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tazione">
  <a:themeElements>
    <a:clrScheme name="Blu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1484</Words>
  <Application>Microsoft Office PowerPoint</Application>
  <PresentationFormat>Widescreen</PresentationFormat>
  <Paragraphs>653</Paragraphs>
  <Slides>31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31</vt:i4>
      </vt:variant>
    </vt:vector>
  </HeadingPairs>
  <TitlesOfParts>
    <vt:vector size="46" baseType="lpstr">
      <vt:lpstr>Arial</vt:lpstr>
      <vt:lpstr>Noto Sans Symbols</vt:lpstr>
      <vt:lpstr>Century Gothic</vt:lpstr>
      <vt:lpstr>Berlin Sans FB</vt:lpstr>
      <vt:lpstr>Comic Sans MS</vt:lpstr>
      <vt:lpstr>Caveat</vt:lpstr>
      <vt:lpstr>HGSoeiKakugothicUB</vt:lpstr>
      <vt:lpstr>Berlin Sans FB Demi</vt:lpstr>
      <vt:lpstr>Schoolbell</vt:lpstr>
      <vt:lpstr>Dubai Light</vt:lpstr>
      <vt:lpstr>Times New Roman</vt:lpstr>
      <vt:lpstr>Wingdings</vt:lpstr>
      <vt:lpstr>Calibri</vt:lpstr>
      <vt:lpstr>Citazione</vt:lpstr>
      <vt:lpstr>Citazione</vt:lpstr>
      <vt:lpstr>Presentazione standard di PowerPoint</vt:lpstr>
      <vt:lpstr>ISTITUTO ROSSELLI</vt:lpstr>
      <vt:lpstr>Organizzazione scolastica</vt:lpstr>
      <vt:lpstr>ISTITUTO ROSSELLI</vt:lpstr>
      <vt:lpstr>Piani orari del Biennio </vt:lpstr>
      <vt:lpstr>ISTITUTO ROSSELLI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PCTO- Percorsi Per le Competenze Trasversali e per l’Orientamento</vt:lpstr>
      <vt:lpstr>PCTO- Percorsi Per le Competenze Trasversali e per l’Orientamento</vt:lpstr>
      <vt:lpstr>Presentazione standard di PowerPoint</vt:lpstr>
      <vt:lpstr>Presentazione standard di PowerPoint</vt:lpstr>
      <vt:lpstr>PCTO- Percorsi Per le Competenze Trasversali e per l’Orientamento</vt:lpstr>
      <vt:lpstr>PROGETTO  ATLETI DI ALTO LIVELLO    (riconosciuto ai fini delle ore di PCTO)</vt:lpstr>
      <vt:lpstr>Presentazione standard di PowerPoint</vt:lpstr>
      <vt:lpstr>ALTI PROGETTI SPORTIVI</vt:lpstr>
      <vt:lpstr>ISTITUTO ROSSELLI</vt:lpstr>
      <vt:lpstr>Presentazione standard di PowerPoint</vt:lpstr>
      <vt:lpstr>ISTITUTO ROSSELLI</vt:lpstr>
      <vt:lpstr>Presentazione standard di PowerPoint</vt:lpstr>
      <vt:lpstr>IL ROSSELLI TI ASPETTA!</vt:lpstr>
      <vt:lpstr> IL  ROSSELLI  TI  ASPETTA!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CARLO ROSSELLI</dc:title>
  <dc:creator>Francesca Ametrano</dc:creator>
  <cp:lastModifiedBy>COSTA MASSIMO</cp:lastModifiedBy>
  <cp:revision>14</cp:revision>
  <dcterms:created xsi:type="dcterms:W3CDTF">2020-10-06T15:32:53Z</dcterms:created>
  <dcterms:modified xsi:type="dcterms:W3CDTF">2022-10-11T14:02:43Z</dcterms:modified>
</cp:coreProperties>
</file>