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_rels/item4.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customXml/item4.xml" ContentType="application/xml"/>
  <Override PartName="/customXml/itemProps4.xml" ContentType="application/vnd.openxmlformats-officedocument.customXml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media/image28.jpeg" ContentType="image/jpeg"/>
  <Override PartName="/ppt/media/image1.png" ContentType="image/png"/>
  <Override PartName="/ppt/media/image4.jpeg" ContentType="image/jpeg"/>
  <Override PartName="/ppt/media/image2.png" ContentType="image/png"/>
  <Override PartName="/ppt/media/image56.jpeg" ContentType="image/jpeg"/>
  <Override PartName="/ppt/media/image51.png" ContentType="image/png"/>
  <Override PartName="/ppt/media/image9.jpeg" ContentType="image/jpeg"/>
  <Override PartName="/ppt/media/image3.png" ContentType="image/png"/>
  <Override PartName="/ppt/media/image62.jpeg" ContentType="image/jpeg"/>
  <Override PartName="/ppt/media/image7.png" ContentType="image/png"/>
  <Override PartName="/ppt/media/image5.jpeg" ContentType="image/jpeg"/>
  <Override PartName="/ppt/media/image57.jpeg" ContentType="image/jpeg"/>
  <Override PartName="/ppt/media/image6.jpeg" ContentType="image/jpeg"/>
  <Override PartName="/ppt/media/image58.jpeg" ContentType="image/jpeg"/>
  <Override PartName="/ppt/media/image8.jpeg" ContentType="image/jpeg"/>
  <Override PartName="/ppt/media/image10.jpeg" ContentType="image/jpeg"/>
  <Override PartName="/ppt/media/image100.jpeg" ContentType="image/jpeg"/>
  <Override PartName="/ppt/media/image11.jpeg" ContentType="image/jpeg"/>
  <Override PartName="/ppt/media/image101.jpeg" ContentType="image/jpeg"/>
  <Override PartName="/ppt/media/image12.jpeg" ContentType="image/jpeg"/>
  <Override PartName="/ppt/media/image80.jpeg" ContentType="image/jpeg"/>
  <Override PartName="/ppt/media/image19.png" ContentType="image/png"/>
  <Override PartName="/ppt/media/image102.jpeg" ContentType="image/jpeg"/>
  <Override PartName="/ppt/media/image13.jpeg" ContentType="image/jpeg"/>
  <Override PartName="/ppt/media/image103.jpeg" ContentType="image/jpeg"/>
  <Override PartName="/ppt/media/image96.png" ContentType="image/png"/>
  <Override PartName="/ppt/media/image14.jpeg" ContentType="image/jpeg"/>
  <Override PartName="/ppt/media/image15.png" ContentType="image/png"/>
  <Override PartName="/ppt/media/image35.jpeg" ContentType="image/jpeg"/>
  <Override PartName="/ppt/media/image63.jpeg" ContentType="image/jpeg"/>
  <Override PartName="/ppt/media/image16.png" ContentType="image/png"/>
  <Override PartName="/ppt/media/image24.jpeg" ContentType="image/jpeg"/>
  <Override PartName="/ppt/media/image17.png" ContentType="image/png"/>
  <Override PartName="/ppt/media/image18.png" ContentType="image/png"/>
  <Override PartName="/ppt/media/image20.jpeg" ContentType="image/jpeg"/>
  <Override PartName="/ppt/media/image21.jpeg" ContentType="image/jpeg"/>
  <Override PartName="/ppt/media/image22.jpeg" ContentType="image/jpeg"/>
  <Override PartName="/ppt/media/image47.jpeg" ContentType="image/jpeg"/>
  <Override PartName="/ppt/media/image23.png" ContentType="image/png"/>
  <Override PartName="/ppt/media/image25.jpeg" ContentType="image/jpeg"/>
  <Override PartName="/ppt/media/image26.jpeg" ContentType="image/jpeg"/>
  <Override PartName="/ppt/media/image27.jpeg" ContentType="image/jpeg"/>
  <Override PartName="/ppt/media/image29.jpeg" ContentType="image/jpeg"/>
  <Override PartName="/ppt/media/image41.jpeg" ContentType="image/jpeg"/>
  <Override PartName="/ppt/media/image30.png" ContentType="image/png"/>
  <Override PartName="/ppt/media/image31.jpeg" ContentType="image/jpeg"/>
  <Override PartName="/ppt/media/image32.png" ContentType="image/png"/>
  <Override PartName="/ppt/media/image33.jpeg" ContentType="image/jpeg"/>
  <Override PartName="/ppt/media/image34.png" ContentType="image/pn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8.jpeg" ContentType="image/jpeg"/>
  <Override PartName="/ppt/media/image49.jpeg" ContentType="image/jpeg"/>
  <Override PartName="/ppt/media/image50.jpeg" ContentType="image/jpeg"/>
  <Override PartName="/ppt/media/image52.png" ContentType="image/png"/>
  <Override PartName="/ppt/media/image53.jpeg" ContentType="image/jpeg"/>
  <Override PartName="/ppt/media/image54.jpeg" ContentType="image/jpeg"/>
  <Override PartName="/ppt/media/image55.jpeg" ContentType="image/jpeg"/>
  <Override PartName="/ppt/media/image59.jpeg" ContentType="image/jpeg"/>
  <Override PartName="/ppt/media/image60.jpeg" ContentType="image/jpeg"/>
  <Override PartName="/ppt/media/image61.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png" ContentType="image/png"/>
  <Override PartName="/ppt/media/image69.jpeg" ContentType="image/jpeg"/>
  <Override PartName="/ppt/media/image70.jpeg" ContentType="image/jpeg"/>
  <Override PartName="/ppt/media/image71.jpeg" ContentType="image/jpeg"/>
  <Override PartName="/ppt/media/image72.png" ContentType="image/png"/>
  <Override PartName="/ppt/media/image73.jpeg" ContentType="image/jpeg"/>
  <Override PartName="/ppt/media/image74.jpeg" ContentType="image/jpeg"/>
  <Override PartName="/ppt/media/image75.jpeg" ContentType="image/jpeg"/>
  <Override PartName="/ppt/media/image76.jpeg" ContentType="image/jpeg"/>
  <Override PartName="/ppt/media/image77.png" ContentType="image/png"/>
  <Override PartName="/ppt/media/image78.png" ContentType="image/png"/>
  <Override PartName="/ppt/media/image79.jpeg" ContentType="image/jpeg"/>
  <Override PartName="/ppt/media/image81.jpeg" ContentType="image/jpeg"/>
  <Override PartName="/ppt/media/image82.jpeg" ContentType="image/jpeg"/>
  <Override PartName="/ppt/media/image83.png" ContentType="image/png"/>
  <Override PartName="/ppt/media/image84.jpeg" ContentType="image/jpeg"/>
  <Override PartName="/ppt/media/image85.jpeg" ContentType="image/jpeg"/>
  <Override PartName="/ppt/media/image86.jpeg" ContentType="image/jpeg"/>
  <Override PartName="/ppt/media/image87.jpeg" ContentType="image/jpeg"/>
  <Override PartName="/ppt/media/image99.png" ContentType="image/pn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png" ContentType="image/png"/>
  <Override PartName="/ppt/media/image95.png" ContentType="image/png"/>
  <Override PartName="/ppt/media/image97.jpeg" ContentType="image/jpeg"/>
  <Override PartName="/ppt/media/image98.png" ContentType="image/png"/>
  <Override PartName="/ppt/media/image104.jpeg" ContentType="image/jpeg"/>
  <Override PartName="/ppt/media/image105.jpeg" ContentType="image/jpeg"/>
  <Override PartName="/ppt/media/image106.png" ContentType="image/png"/>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customXml" Target="../customXml/item4.xml"/><Relationship Id="rId8"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9144000" cy="6858000"/>
  <p:notesSz cx="6794500" cy="9931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it-IT" sz="4400" spc="-1" strike="noStrike">
                <a:latin typeface="Arial"/>
              </a:rPr>
              <a:t>Fai clic per spostare la diapositiva</a:t>
            </a:r>
            <a:endParaRPr b="0" lang="it-IT" sz="4400" spc="-1" strike="noStrike">
              <a:latin typeface="Arial"/>
            </a:endParaRPr>
          </a:p>
        </p:txBody>
      </p:sp>
      <p:sp>
        <p:nvSpPr>
          <p:cNvPr id="78" name="PlaceHolder 2"/>
          <p:cNvSpPr>
            <a:spLocks noGrp="1"/>
          </p:cNvSpPr>
          <p:nvPr>
            <p:ph type="body"/>
          </p:nvPr>
        </p:nvSpPr>
        <p:spPr>
          <a:xfrm>
            <a:off x="756000" y="5078520"/>
            <a:ext cx="6047640" cy="4811040"/>
          </a:xfrm>
          <a:prstGeom prst="rect">
            <a:avLst/>
          </a:prstGeom>
        </p:spPr>
        <p:txBody>
          <a:bodyPr lIns="0" rIns="0" tIns="0" bIns="0">
            <a:noAutofit/>
          </a:bodyPr>
          <a:p>
            <a:r>
              <a:rPr b="0" lang="it-IT" sz="2000" spc="-1" strike="noStrike">
                <a:latin typeface="Arial"/>
              </a:rPr>
              <a:t>Fai clic per modificare il formato delle note</a:t>
            </a:r>
            <a:endParaRPr b="0" lang="it-IT" sz="2000" spc="-1" strike="noStrike">
              <a:latin typeface="Arial"/>
            </a:endParaRPr>
          </a:p>
        </p:txBody>
      </p:sp>
      <p:sp>
        <p:nvSpPr>
          <p:cNvPr id="79" name="PlaceHolder 3"/>
          <p:cNvSpPr>
            <a:spLocks noGrp="1"/>
          </p:cNvSpPr>
          <p:nvPr>
            <p:ph type="hdr"/>
          </p:nvPr>
        </p:nvSpPr>
        <p:spPr>
          <a:xfrm>
            <a:off x="0" y="0"/>
            <a:ext cx="3280680" cy="534240"/>
          </a:xfrm>
          <a:prstGeom prst="rect">
            <a:avLst/>
          </a:prstGeom>
        </p:spPr>
        <p:txBody>
          <a:bodyPr lIns="0" rIns="0" tIns="0" bIns="0">
            <a:noAutofit/>
          </a:bodyPr>
          <a:p>
            <a:r>
              <a:rPr b="0" lang="it-IT" sz="1400" spc="-1" strike="noStrike">
                <a:latin typeface="Times New Roman"/>
              </a:rPr>
              <a:t>&lt;intestazione&gt;</a:t>
            </a:r>
            <a:endParaRPr b="0" lang="it-IT" sz="1400" spc="-1" strike="noStrike">
              <a:latin typeface="Times New Roman"/>
            </a:endParaRPr>
          </a:p>
        </p:txBody>
      </p:sp>
      <p:sp>
        <p:nvSpPr>
          <p:cNvPr id="80" name="PlaceHolder 4"/>
          <p:cNvSpPr>
            <a:spLocks noGrp="1"/>
          </p:cNvSpPr>
          <p:nvPr>
            <p:ph type="dt"/>
          </p:nvPr>
        </p:nvSpPr>
        <p:spPr>
          <a:xfrm>
            <a:off x="4278960" y="0"/>
            <a:ext cx="3280680" cy="534240"/>
          </a:xfrm>
          <a:prstGeom prst="rect">
            <a:avLst/>
          </a:prstGeom>
        </p:spPr>
        <p:txBody>
          <a:bodyPr lIns="0" rIns="0" tIns="0" bIns="0">
            <a:noAutofit/>
          </a:bodyPr>
          <a:p>
            <a:pPr algn="r"/>
            <a:r>
              <a:rPr b="0" lang="it-IT" sz="1400" spc="-1" strike="noStrike">
                <a:latin typeface="Times New Roman"/>
              </a:rPr>
              <a:t>&lt;data/ora&gt;</a:t>
            </a:r>
            <a:endParaRPr b="0" lang="it-IT" sz="1400" spc="-1" strike="noStrike">
              <a:latin typeface="Times New Roman"/>
            </a:endParaRPr>
          </a:p>
        </p:txBody>
      </p:sp>
      <p:sp>
        <p:nvSpPr>
          <p:cNvPr id="81" name="PlaceHolder 5"/>
          <p:cNvSpPr>
            <a:spLocks noGrp="1"/>
          </p:cNvSpPr>
          <p:nvPr>
            <p:ph type="ftr"/>
          </p:nvPr>
        </p:nvSpPr>
        <p:spPr>
          <a:xfrm>
            <a:off x="0" y="10157400"/>
            <a:ext cx="3280680" cy="534240"/>
          </a:xfrm>
          <a:prstGeom prst="rect">
            <a:avLst/>
          </a:prstGeom>
        </p:spPr>
        <p:txBody>
          <a:bodyPr lIns="0" rIns="0" tIns="0" bIns="0" anchor="b">
            <a:noAutofit/>
          </a:bodyPr>
          <a:p>
            <a:r>
              <a:rPr b="0" lang="it-IT" sz="1400" spc="-1" strike="noStrike">
                <a:latin typeface="Times New Roman"/>
              </a:rPr>
              <a:t>&lt;piè di pagina&gt;</a:t>
            </a:r>
            <a:endParaRPr b="0" lang="it-IT" sz="1400" spc="-1" strike="noStrike">
              <a:latin typeface="Times New Roman"/>
            </a:endParaRPr>
          </a:p>
        </p:txBody>
      </p:sp>
      <p:sp>
        <p:nvSpPr>
          <p:cNvPr id="82"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E4C8F178-FB65-4E69-857F-60B41A632A18}"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hyperlink" Target="https://concorsi.difesa.it/ei/vfp1/2020/Pagine/home.aspx" TargetMode="External"/><Relationship Id="rId2" Type="http://schemas.openxmlformats.org/officeDocument/2006/relationships/slide" Target="../slides/slide32.xml"/><Relationship Id="rId3"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hyperlink" Target="http://it.wikipedia.org/wiki/Armistizio_di_Cassibile" TargetMode="External"/><Relationship Id="rId2" Type="http://schemas.openxmlformats.org/officeDocument/2006/relationships/slide" Target="../slides/slide5.xml"/><Relationship Id="rId3"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
          <p:cNvSpPr>
            <a:spLocks noGrp="1"/>
          </p:cNvSpPr>
          <p:nvPr>
            <p:ph type="sldImg"/>
          </p:nvPr>
        </p:nvSpPr>
        <p:spPr>
          <a:xfrm>
            <a:off x="914400" y="744480"/>
            <a:ext cx="4963680" cy="3722040"/>
          </a:xfrm>
          <a:prstGeom prst="rect">
            <a:avLst/>
          </a:prstGeom>
        </p:spPr>
      </p:sp>
      <p:sp>
        <p:nvSpPr>
          <p:cNvPr id="338" name="PlaceHolder 2"/>
          <p:cNvSpPr>
            <a:spLocks noGrp="1"/>
          </p:cNvSpPr>
          <p:nvPr>
            <p:ph type="body"/>
          </p:nvPr>
        </p:nvSpPr>
        <p:spPr>
          <a:xfrm>
            <a:off x="679320" y="4714920"/>
            <a:ext cx="5433480" cy="4465080"/>
          </a:xfrm>
          <a:prstGeom prst="rect">
            <a:avLst/>
          </a:prstGeom>
        </p:spPr>
        <p:txBody>
          <a:bodyPr lIns="92160" rIns="92160" tIns="46080" bIns="46080">
            <a:noAutofit/>
          </a:bodyPr>
          <a:p>
            <a:endParaRPr b="0" lang="it-IT" sz="2000" spc="-1" strike="noStrike">
              <a:latin typeface="Arial"/>
            </a:endParaRPr>
          </a:p>
        </p:txBody>
      </p:sp>
      <p:sp>
        <p:nvSpPr>
          <p:cNvPr id="339" name="CustomShape 3"/>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F62D1813-5A61-4C29-BE7E-D36E3AEBDC4B}" type="slidenum">
              <a:rPr b="0" lang="it-IT" sz="1200" spc="-1" strike="noStrike">
                <a:solidFill>
                  <a:srgbClr val="000000"/>
                </a:solidFill>
                <a:latin typeface="Arial"/>
                <a:ea typeface="Microsoft YaHei"/>
              </a:rPr>
              <a:t>&lt;numero&gt;</a:t>
            </a:fld>
            <a:endParaRPr b="0" lang="it-IT"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0F1D3408-33BD-4E4E-990F-5F1C92C500A4}"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81" name="PlaceHolder 2"/>
          <p:cNvSpPr>
            <a:spLocks noGrp="1"/>
          </p:cNvSpPr>
          <p:nvPr>
            <p:ph type="sldImg"/>
          </p:nvPr>
        </p:nvSpPr>
        <p:spPr>
          <a:xfrm>
            <a:off x="917640" y="744480"/>
            <a:ext cx="4958640" cy="3720600"/>
          </a:xfrm>
          <a:prstGeom prst="rect">
            <a:avLst/>
          </a:prstGeom>
        </p:spPr>
      </p:sp>
      <p:sp>
        <p:nvSpPr>
          <p:cNvPr id="382"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nSpc>
                <a:spcPct val="100000"/>
              </a:lnSpc>
            </a:pPr>
            <a:r>
              <a:rPr b="0" lang="it-IT" sz="1000" spc="-1" strike="noStrike">
                <a:latin typeface="Tahoma"/>
              </a:rPr>
              <a:t>L’Esercito Italiano svolge in ambito internazionale:</a:t>
            </a:r>
            <a:br/>
            <a:r>
              <a:rPr b="0" lang="it-IT" sz="1000" spc="-1" strike="noStrike">
                <a:latin typeface="Tahoma"/>
              </a:rPr>
              <a:t>- Operazioni di Supporto alla Pace (PSO), </a:t>
            </a:r>
            <a:r>
              <a:rPr b="0" i="1" lang="it-IT" sz="1000" spc="-1" strike="noStrike">
                <a:latin typeface="Tahoma"/>
              </a:rPr>
              <a:t>in cui i contingenti operanti sul terreno svolgono un ruolo di deterrenza</a:t>
            </a:r>
            <a:r>
              <a:rPr b="0" lang="it-IT" sz="1000" spc="-1" strike="noStrike">
                <a:latin typeface="Tahoma"/>
              </a:rPr>
              <a:t>;</a:t>
            </a:r>
            <a:br/>
            <a:r>
              <a:rPr b="0" lang="it-IT" sz="1000" spc="-1" strike="noStrike">
                <a:latin typeface="Tahoma"/>
              </a:rPr>
              <a:t>- operazioni umanitarie e di soccorso;</a:t>
            </a:r>
            <a:br/>
            <a:r>
              <a:rPr b="0" lang="it-IT" sz="1000" spc="-1" strike="noStrike">
                <a:latin typeface="Tahoma"/>
              </a:rPr>
              <a:t>- prevenzione di conflitti;</a:t>
            </a:r>
            <a:br/>
            <a:r>
              <a:rPr b="0" lang="it-IT" sz="1000" spc="-1" strike="noStrike">
                <a:latin typeface="Tahoma"/>
              </a:rPr>
              <a:t>- ricerca e soccorso di non combattenti ed evacuazione di connazionali;</a:t>
            </a:r>
            <a:br/>
            <a:r>
              <a:rPr b="0" lang="it-IT" sz="1000" spc="-1" strike="noStrike">
                <a:latin typeface="Tahoma"/>
              </a:rPr>
              <a:t>- missioni di monitoraggio del rispetto delle condizioni stabilite da mandati internazionali.</a:t>
            </a: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r>
              <a:rPr b="1" lang="it-IT" sz="1000" spc="-1" strike="noStrike">
                <a:latin typeface="Tahoma"/>
              </a:rPr>
              <a:t>L’Esercito è addestrato per far fonte ad ogni tipologia di intervento, compreso l’utilizzo della forza in maniera graduale e proporzionale, al fine dell’assolvimento del compito. </a:t>
            </a:r>
            <a:endParaRPr b="0" lang="it-IT" sz="1000" spc="-1" strike="noStrike">
              <a:latin typeface="Arial"/>
            </a:endParaRPr>
          </a:p>
          <a:p>
            <a:pPr marL="216000" indent="-214200">
              <a:lnSpc>
                <a:spcPct val="100000"/>
              </a:lnSpc>
            </a:pPr>
            <a:endParaRPr b="0" lang="it-IT" sz="1000" spc="-1" strike="noStrike">
              <a:latin typeface="Arial"/>
            </a:endParaRPr>
          </a:p>
        </p:txBody>
      </p:sp>
      <p:sp>
        <p:nvSpPr>
          <p:cNvPr id="383"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FDC31C50-13B7-44D2-B1C5-019E8D124E00}"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84"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4CD06228-DBF2-444A-9CB7-133E29213592}"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86" name="PlaceHolder 2"/>
          <p:cNvSpPr>
            <a:spLocks noGrp="1"/>
          </p:cNvSpPr>
          <p:nvPr>
            <p:ph type="sldImg"/>
          </p:nvPr>
        </p:nvSpPr>
        <p:spPr>
          <a:xfrm>
            <a:off x="917640" y="744480"/>
            <a:ext cx="4958640" cy="3720600"/>
          </a:xfrm>
          <a:prstGeom prst="rect">
            <a:avLst/>
          </a:prstGeom>
        </p:spPr>
      </p:sp>
      <p:sp>
        <p:nvSpPr>
          <p:cNvPr id="387"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388"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56A520A1-EEBC-42D6-B079-2F331849770D}"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89"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195495F3-27C1-4980-81E9-CAC9C22CF57F}"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91" name="PlaceHolder 2"/>
          <p:cNvSpPr>
            <a:spLocks noGrp="1"/>
          </p:cNvSpPr>
          <p:nvPr>
            <p:ph type="sldImg"/>
          </p:nvPr>
        </p:nvSpPr>
        <p:spPr>
          <a:xfrm>
            <a:off x="917640" y="744480"/>
            <a:ext cx="4958640" cy="3720600"/>
          </a:xfrm>
          <a:prstGeom prst="rect">
            <a:avLst/>
          </a:prstGeom>
        </p:spPr>
      </p:sp>
      <p:sp>
        <p:nvSpPr>
          <p:cNvPr id="392"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La legge italiana ha sospeso la leva obbligatoria dal 2005 e i soldati di leva sono stati sostituiti da figure professionali: ragazzi che desiderano arruolarsi nella Forza Armata </a:t>
            </a:r>
            <a:r>
              <a:rPr b="0" i="1" lang="it-IT" sz="1000" spc="-1" strike="noStrike">
                <a:latin typeface="Tahoma"/>
              </a:rPr>
              <a:t>valorizzando le proprie capacità al servizio del Paese</a:t>
            </a:r>
            <a:r>
              <a:rPr b="0" lang="it-IT" sz="1000" spc="-1" strike="noStrike">
                <a:latin typeface="Tahoma"/>
              </a:rPr>
              <a:t>.</a:t>
            </a:r>
            <a:endParaRPr b="0" lang="it-IT" sz="1000" spc="-1" strike="noStrike">
              <a:latin typeface="Arial"/>
            </a:endParaRPr>
          </a:p>
          <a:p>
            <a:pPr marL="216000" indent="-214200" algn="just">
              <a:lnSpc>
                <a:spcPct val="100000"/>
              </a:lnSpc>
            </a:pPr>
            <a:r>
              <a:rPr b="0" lang="it-IT" sz="1000" spc="-1" strike="noStrike">
                <a:latin typeface="Tahoma"/>
              </a:rPr>
              <a:t>Oggi si può iniziare la carriera militare o semplicemente fare un’esperienza di un anno all’interno di </a:t>
            </a:r>
            <a:r>
              <a:rPr b="0" i="1" lang="it-IT" sz="1000" spc="-1" strike="noStrike">
                <a:latin typeface="Tahoma"/>
              </a:rPr>
              <a:t>questa organizzazione</a:t>
            </a:r>
            <a:r>
              <a:rPr b="0" lang="it-IT" sz="1000" spc="-1" strike="noStrike">
                <a:latin typeface="Tahoma"/>
              </a:rPr>
              <a:t>, come professionisti, partendo dalla figura del VFP1 (volontario in ferma prefissata di 1 anno).</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0" lang="it-IT" sz="1000" spc="-1" strike="noStrike">
                <a:latin typeface="Tahoma"/>
              </a:rPr>
              <a:t>L’Esercito oggi è custode di valori fondamentali come la lealtà, il dovere, l’esempio, la fedeltà, l’onore, il coraggio, il rispetto e la disciplina.</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0" lang="it-IT" sz="1000" spc="-1" strike="noStrike">
                <a:latin typeface="Tahoma"/>
              </a:rPr>
              <a:t>La professione militare consente a chi si arruola </a:t>
            </a:r>
            <a:r>
              <a:rPr b="0" i="1" lang="it-IT" sz="1000" spc="-1" strike="noStrike">
                <a:latin typeface="Tahoma"/>
              </a:rPr>
              <a:t>di formare il proprio carattere ed il proprio fisico grazie all’ educazione alla disciplina, al senso del dovere ed all’impegno, da applicare sia nella attività intellettuali che in quelle fisiche ed addestrative/operative</a:t>
            </a:r>
            <a:r>
              <a:rPr b="0" lang="it-IT" sz="1000" spc="-1" strike="noStrike">
                <a:latin typeface="Tahoma"/>
              </a:rPr>
              <a:t>. </a:t>
            </a:r>
            <a:endParaRPr b="0" lang="it-IT" sz="1000" spc="-1" strike="noStrike">
              <a:latin typeface="Arial"/>
            </a:endParaRPr>
          </a:p>
          <a:p>
            <a:pPr marL="216000" indent="-214200" algn="just">
              <a:lnSpc>
                <a:spcPct val="100000"/>
              </a:lnSpc>
            </a:pPr>
            <a:r>
              <a:rPr b="0" lang="it-IT" sz="1000" spc="-1" strike="noStrike">
                <a:latin typeface="Tahoma"/>
              </a:rPr>
              <a:t>Inoltre gli sviluppi di carriera sono molteplici, se si decide di rimanere all’interno dell’Esercito. Anche con un solo anno di servizio nell</a:t>
            </a:r>
            <a:r>
              <a:rPr b="0" i="1" lang="it-IT" sz="1000" spc="-1" strike="noStrike">
                <a:latin typeface="Tahoma"/>
              </a:rPr>
              <a:t>’Esercito</a:t>
            </a:r>
            <a:r>
              <a:rPr b="0" lang="it-IT" sz="1000" spc="-1" strike="noStrike">
                <a:latin typeface="Tahoma"/>
              </a:rPr>
              <a:t> si avranno maggiori credenziali nel mondo civile, ovvero una marcia in più a parità di titoli per svolgere qualsiasi attività al di fuori delle Forze Armate. </a:t>
            </a:r>
            <a:endParaRPr b="0" lang="it-IT" sz="1000" spc="-1" strike="noStrike">
              <a:latin typeface="Arial"/>
            </a:endParaRPr>
          </a:p>
          <a:p>
            <a:pPr marL="216000" indent="-214200" algn="just">
              <a:lnSpc>
                <a:spcPct val="100000"/>
              </a:lnSpc>
            </a:pPr>
            <a:r>
              <a:rPr b="0" i="1" lang="it-IT" sz="1000" spc="-1" strike="noStrike">
                <a:latin typeface="Tahoma"/>
              </a:rPr>
              <a:t>Il servizio volontario nell’Esercito costituisce un canale privilegiato per l’accesso alle carriere delle Forze di Polizia e fa acquisire punteggi incrementali anche per gli altri concorsi nel pubblico impiego. </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0" lang="it-IT" sz="1000" spc="-1" strike="noStrike">
                <a:latin typeface="Tahoma"/>
              </a:rPr>
              <a:t>L’Esercito offre la possibilità di praticare sport a livello agonistico come atleta militare. Numerosi atleti della Forza Armata hanno conseguito lusinghieri risultati nelle diverse manifestazioni nazionali ed internazionali, giungendo sino ai primi posti di primarie competizioni mondiali ed olimpiche. Nell’immagine è raffigurato l’atleta dell’Esercito Mauro SARMIENTO, campione dell’arte marziale Tae-kwo-ndo, medaglia d’argento alla XXIX Olimpiade di Pechino nel 2008 e medaglia di bronzo alla XXX Olimpiade di Londra nel 2012. </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0" lang="it-IT" sz="1000" spc="-1" strike="noStrike">
                <a:latin typeface="Tahoma"/>
              </a:rPr>
              <a:t>Inoltre arruolarsi </a:t>
            </a:r>
            <a:r>
              <a:rPr b="0" i="1" lang="it-IT" sz="1000" spc="-1" strike="noStrike">
                <a:latin typeface="Tahoma"/>
              </a:rPr>
              <a:t>fornisce ai Volontari, dimostratisi capaci e meritevoli ed assegnati a specifici incarichi/mansioni di speciale rilevanza operativa, la possibilità di apprendere una molteplicità di lingue straniere (dall’inglese alle lingue orientali</a:t>
            </a:r>
            <a:r>
              <a:rPr b="0" lang="it-IT" sz="1000" spc="-1" strike="noStrike">
                <a:latin typeface="Tahoma"/>
              </a:rPr>
              <a:t>) </a:t>
            </a:r>
            <a:r>
              <a:rPr b="0" i="1" lang="it-IT" sz="1000" spc="-1" strike="noStrike">
                <a:latin typeface="Tahoma"/>
              </a:rPr>
              <a:t>fornendo il proprio prezioso contributo alle attività svolte dai contingenti italiani operanti in contesti multinazionali all’estero. </a:t>
            </a:r>
            <a:endParaRPr b="0" lang="it-IT" sz="1000" spc="-1" strike="noStrike">
              <a:latin typeface="Arial"/>
            </a:endParaRPr>
          </a:p>
          <a:p>
            <a:pPr marL="216000" indent="-214200" algn="just">
              <a:lnSpc>
                <a:spcPct val="100000"/>
              </a:lnSpc>
            </a:pPr>
            <a:r>
              <a:rPr b="0" lang="it-IT" sz="1000" spc="-1" strike="noStrike">
                <a:latin typeface="Tahoma"/>
              </a:rPr>
              <a:t>Inoltre, grazie all’impiego all’estero, vivere l’esperienza nelle Forze Armate significa poter avere la possibilità di conoscere altre popolazioni ed altre culture.     </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endParaRPr b="0" lang="it-IT" sz="1000" spc="-1" strike="noStrike">
              <a:latin typeface="Arial"/>
            </a:endParaRPr>
          </a:p>
        </p:txBody>
      </p:sp>
      <p:sp>
        <p:nvSpPr>
          <p:cNvPr id="393"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1721BB3C-9092-4BC5-9520-BF1F60CF9BAD}"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94"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PlaceHolder 1"/>
          <p:cNvSpPr>
            <a:spLocks noGrp="1"/>
          </p:cNvSpPr>
          <p:nvPr>
            <p:ph type="sldImg"/>
          </p:nvPr>
        </p:nvSpPr>
        <p:spPr>
          <a:xfrm>
            <a:off x="914400" y="744480"/>
            <a:ext cx="4963680" cy="3722040"/>
          </a:xfrm>
          <a:prstGeom prst="rect">
            <a:avLst/>
          </a:prstGeom>
        </p:spPr>
      </p:sp>
      <p:sp>
        <p:nvSpPr>
          <p:cNvPr id="396" name="PlaceHolder 2"/>
          <p:cNvSpPr>
            <a:spLocks noGrp="1"/>
          </p:cNvSpPr>
          <p:nvPr>
            <p:ph type="body"/>
          </p:nvPr>
        </p:nvSpPr>
        <p:spPr>
          <a:xfrm>
            <a:off x="662040" y="4676760"/>
            <a:ext cx="5433480" cy="4896720"/>
          </a:xfrm>
          <a:prstGeom prst="rect">
            <a:avLst/>
          </a:prstGeom>
        </p:spPr>
        <p:txBody>
          <a:bodyPr lIns="92160" rIns="92160" tIns="46080" bIns="46080">
            <a:noAutofit/>
          </a:bodyPr>
          <a:p>
            <a:pPr marL="216000" indent="-214200" algn="just">
              <a:lnSpc>
                <a:spcPct val="100000"/>
              </a:lnSpc>
            </a:pPr>
            <a:r>
              <a:rPr b="0" lang="it-IT" sz="1100" spc="-1" strike="noStrike">
                <a:latin typeface="Tahoma"/>
              </a:rPr>
              <a:t>Essere dei Comandanti (a qualsiasi livello) significa guidare i propri uomini in attività impegnative ma entusiasmanti. Il Comandante è il punto di riferimento dei propri soldati; agisce con passione, umiltà, dando costantemente l’esempio. E’ colui che ha la responsabilità di prendere importanti decisioni, anche nei momenti di maggiore difficoltà.</a:t>
            </a:r>
            <a:endParaRPr b="0" lang="it-IT" sz="1100" spc="-1" strike="noStrike">
              <a:latin typeface="Arial"/>
            </a:endParaRPr>
          </a:p>
          <a:p>
            <a:pPr marL="216000" indent="-214200" algn="just">
              <a:lnSpc>
                <a:spcPct val="100000"/>
              </a:lnSpc>
            </a:pPr>
            <a:r>
              <a:rPr b="0" lang="it-IT" sz="1100" spc="-1" strike="noStrike">
                <a:latin typeface="Tahoma"/>
              </a:rPr>
              <a:t>Comandare è una professione di alto prestigio. Non sono solo gli Ufficiali a poter ricoprire l’incarico di Comandanti delle varie unità organizzative dell’Esercito (plotone, compagnia, battaglione, reggimento). Anche i Sottufficiali e i Graduati possono essere dei Comandanti (di plotone e di squadra).</a:t>
            </a:r>
            <a:endParaRPr b="0" lang="it-IT" sz="1100" spc="-1" strike="noStrike">
              <a:latin typeface="Arial"/>
            </a:endParaRPr>
          </a:p>
          <a:p>
            <a:pPr marL="216000" indent="-214200" algn="just">
              <a:lnSpc>
                <a:spcPct val="100000"/>
              </a:lnSpc>
            </a:pPr>
            <a:endParaRPr b="0" lang="it-IT" sz="1100" spc="-1" strike="noStrike">
              <a:latin typeface="Arial"/>
            </a:endParaRPr>
          </a:p>
        </p:txBody>
      </p:sp>
      <p:sp>
        <p:nvSpPr>
          <p:cNvPr id="397" name="CustomShape 3"/>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ED2E09B-F697-4599-BBC2-5FEB3CF2B320}" type="slidenum">
              <a:rPr b="0" lang="it-IT" sz="1200" spc="-1" strike="noStrike">
                <a:solidFill>
                  <a:srgbClr val="000000"/>
                </a:solidFill>
                <a:latin typeface="Arial"/>
                <a:ea typeface="Microsoft YaHei"/>
              </a:rPr>
              <a:t>&lt;numero&gt;</a:t>
            </a:fld>
            <a:endParaRPr b="0" lang="it-IT"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sldImg"/>
          </p:nvPr>
        </p:nvSpPr>
        <p:spPr>
          <a:xfrm>
            <a:off x="914400" y="744480"/>
            <a:ext cx="4963680" cy="3722040"/>
          </a:xfrm>
          <a:prstGeom prst="rect">
            <a:avLst/>
          </a:prstGeom>
        </p:spPr>
      </p:sp>
      <p:sp>
        <p:nvSpPr>
          <p:cNvPr id="399" name="PlaceHolder 2"/>
          <p:cNvSpPr>
            <a:spLocks noGrp="1"/>
          </p:cNvSpPr>
          <p:nvPr>
            <p:ph type="body"/>
          </p:nvPr>
        </p:nvSpPr>
        <p:spPr>
          <a:xfrm>
            <a:off x="679320" y="4714920"/>
            <a:ext cx="5433480" cy="4465080"/>
          </a:xfrm>
          <a:prstGeom prst="rect">
            <a:avLst/>
          </a:prstGeom>
        </p:spPr>
        <p:txBody>
          <a:bodyPr lIns="92160" rIns="92160" tIns="46080" bIns="46080">
            <a:noAutofit/>
          </a:bodyPr>
          <a:p>
            <a:pPr marL="216000" indent="-214200" algn="just">
              <a:lnSpc>
                <a:spcPct val="100000"/>
              </a:lnSpc>
            </a:pPr>
            <a:r>
              <a:rPr b="0" lang="it-IT" sz="1100" spc="-1" strike="noStrike">
                <a:latin typeface="Tahoma"/>
              </a:rPr>
              <a:t>La componente tecnologica che caratterizza il «nuovo Esercito» richiede la disponibilità di personale specializzato nel settore dell’elettronica e ingegneria. In particolare la carriera Sottufficiali/Graduati prevede percorsi formativi che rispondono all’esigenza  di creare dei profili professionali  che assommano in se sia competenze «umanistiche», per una corretta gestione delle risorse umane, sia competenze tecniche, per l’ottimale utilizzo degli strumenti tecnologici che sono alla base dell’operatività del «soldato tecnologico» del terzo millennio. </a:t>
            </a:r>
            <a:endParaRPr b="0" lang="it-IT" sz="1100" spc="-1" strike="noStrike">
              <a:latin typeface="Arial"/>
            </a:endParaRPr>
          </a:p>
          <a:p>
            <a:pPr marL="216000" indent="-214200" algn="just">
              <a:lnSpc>
                <a:spcPct val="100000"/>
              </a:lnSpc>
            </a:pPr>
            <a:r>
              <a:rPr b="0" lang="it-IT" sz="1100" spc="-1" strike="noStrike">
                <a:latin typeface="Tahoma"/>
              </a:rPr>
              <a:t>Attraverso questo percorso si potranno conseguire incarichi ad elevata specializzazione come ad esempio:</a:t>
            </a:r>
            <a:endParaRPr b="0" lang="it-IT" sz="1100" spc="-1" strike="noStrike">
              <a:latin typeface="Arial"/>
            </a:endParaRPr>
          </a:p>
          <a:p>
            <a:pPr marL="216000" indent="-214200" algn="just">
              <a:lnSpc>
                <a:spcPct val="100000"/>
              </a:lnSpc>
            </a:pPr>
            <a:r>
              <a:rPr b="0" lang="it-IT" sz="1100" spc="-1" strike="noStrike">
                <a:latin typeface="Tahoma"/>
              </a:rPr>
              <a:t>-</a:t>
            </a:r>
            <a:r>
              <a:rPr b="0" lang="it-IT" sz="1100" spc="-1" strike="noStrike">
                <a:latin typeface="Tahoma"/>
              </a:rPr>
              <a:t>	</a:t>
            </a:r>
            <a:r>
              <a:rPr b="0" lang="it-IT" sz="1100" spc="-1" strike="noStrike">
                <a:latin typeface="Tahoma"/>
              </a:rPr>
              <a:t>tecnico elettronico;</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operatore per le telecomunicazioni;</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meccanico d’armamento;</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specialista per UAV (Unmanned Aerial Vehicle/aeromobile a pilotaggio remoto);</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operatore media;</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istruttore cinofilo;</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operatore veterinario;</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acquisitore obiettivi;</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cartografo;</a:t>
            </a:r>
            <a:endParaRPr b="0" lang="it-IT" sz="1100" spc="-1" strike="noStrike">
              <a:latin typeface="Arial"/>
            </a:endParaRPr>
          </a:p>
          <a:p>
            <a:pPr marL="171360" indent="-169200" algn="just">
              <a:lnSpc>
                <a:spcPct val="100000"/>
              </a:lnSpc>
              <a:buClr>
                <a:srgbClr val="000000"/>
              </a:buClr>
              <a:buFont typeface="Times New Roman"/>
              <a:buChar char="-"/>
            </a:pPr>
            <a:r>
              <a:rPr b="0" lang="it-IT" sz="1100" spc="-1" strike="noStrike">
                <a:latin typeface="Tahoma"/>
              </a:rPr>
              <a:t>artificiere.</a:t>
            </a:r>
            <a:endParaRPr b="0" lang="it-IT" sz="1100" spc="-1" strike="noStrike">
              <a:latin typeface="Arial"/>
            </a:endParaRPr>
          </a:p>
        </p:txBody>
      </p:sp>
      <p:sp>
        <p:nvSpPr>
          <p:cNvPr id="400" name="CustomShape 3"/>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8759EA30-A076-400B-8A85-195A0A456BE2}" type="slidenum">
              <a:rPr b="0" lang="it-IT" sz="1200" spc="-1" strike="noStrike">
                <a:solidFill>
                  <a:srgbClr val="000000"/>
                </a:solidFill>
                <a:latin typeface="Arial"/>
                <a:ea typeface="Microsoft YaHei"/>
              </a:rPr>
              <a:t>&lt;numero&gt;</a:t>
            </a:fld>
            <a:endParaRPr b="0" lang="it-IT"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PlaceHolder 1"/>
          <p:cNvSpPr>
            <a:spLocks noGrp="1"/>
          </p:cNvSpPr>
          <p:nvPr>
            <p:ph type="sldImg"/>
          </p:nvPr>
        </p:nvSpPr>
        <p:spPr>
          <a:xfrm>
            <a:off x="914400" y="744480"/>
            <a:ext cx="4963680" cy="3722040"/>
          </a:xfrm>
          <a:prstGeom prst="rect">
            <a:avLst/>
          </a:prstGeom>
        </p:spPr>
      </p:sp>
      <p:sp>
        <p:nvSpPr>
          <p:cNvPr id="402" name="PlaceHolder 2"/>
          <p:cNvSpPr>
            <a:spLocks noGrp="1"/>
          </p:cNvSpPr>
          <p:nvPr>
            <p:ph type="body"/>
          </p:nvPr>
        </p:nvSpPr>
        <p:spPr>
          <a:xfrm>
            <a:off x="679320" y="4714920"/>
            <a:ext cx="5433480" cy="2266200"/>
          </a:xfrm>
          <a:prstGeom prst="rect">
            <a:avLst/>
          </a:prstGeom>
        </p:spPr>
        <p:txBody>
          <a:bodyPr lIns="92160" rIns="92160" tIns="46080" bIns="46080">
            <a:noAutofit/>
          </a:bodyPr>
          <a:p>
            <a:pPr marL="216000" indent="-214200" algn="just">
              <a:lnSpc>
                <a:spcPct val="100000"/>
              </a:lnSpc>
            </a:pPr>
            <a:r>
              <a:rPr b="0" lang="it-IT" sz="1100" spc="-1" strike="noStrike">
                <a:latin typeface="Tahoma"/>
              </a:rPr>
              <a:t>L’Esercito Italiano svolge un ruolo importante nella difesa del territorio e degli interessi  nazionali contro le minacce globali e contribuisce alla tutela della sicurezza, della salute e dell’incolumità dei cittadini italiani, fornendo concorsi anche in caso di calamità e pubbliche utilità;</a:t>
            </a:r>
            <a:endParaRPr b="0" lang="it-IT" sz="1100" spc="-1" strike="noStrike">
              <a:latin typeface="Arial"/>
            </a:endParaRPr>
          </a:p>
          <a:p>
            <a:pPr marL="216000" indent="-214200" algn="just">
              <a:lnSpc>
                <a:spcPct val="100000"/>
              </a:lnSpc>
            </a:pPr>
            <a:r>
              <a:rPr b="0" lang="it-IT" sz="1100" spc="-1" strike="noStrike">
                <a:latin typeface="Tahoma"/>
              </a:rPr>
              <a:t>Quindi entrare a far parte dell’Esercito Italiano significa:</a:t>
            </a:r>
            <a:endParaRPr b="0" lang="it-IT" sz="1100" spc="-1" strike="noStrike">
              <a:latin typeface="Arial"/>
            </a:endParaRPr>
          </a:p>
          <a:p>
            <a:pPr marL="171360" indent="-169200" algn="just">
              <a:lnSpc>
                <a:spcPct val="100000"/>
              </a:lnSpc>
              <a:buClr>
                <a:srgbClr val="000000"/>
              </a:buClr>
              <a:buFont typeface="Wingdings" charset="2"/>
              <a:buChar char=""/>
            </a:pPr>
            <a:r>
              <a:rPr b="0" lang="it-IT" sz="1100" spc="-1" strike="noStrike">
                <a:latin typeface="Tahoma"/>
              </a:rPr>
              <a:t>ricoprire un ruolo di protagonista nel campo della tutela della sicurezza nazionale e internazionale;</a:t>
            </a:r>
            <a:endParaRPr b="0" lang="it-IT" sz="1100" spc="-1" strike="noStrike">
              <a:latin typeface="Arial"/>
            </a:endParaRPr>
          </a:p>
          <a:p>
            <a:pPr marL="171360" indent="-169200" algn="just">
              <a:lnSpc>
                <a:spcPct val="100000"/>
              </a:lnSpc>
              <a:buClr>
                <a:srgbClr val="000000"/>
              </a:buClr>
              <a:buFont typeface="Wingdings" charset="2"/>
              <a:buChar char=""/>
            </a:pPr>
            <a:r>
              <a:rPr b="0" lang="it-IT" sz="1100" spc="-1" strike="noStrike">
                <a:latin typeface="Tahoma"/>
              </a:rPr>
              <a:t>essere al servizio del cittadino intervenendo a favore della comunità nazionale nei casi di calamità naturali e altre possibili situazioni di emergenza.</a:t>
            </a:r>
            <a:endParaRPr b="0" lang="it-IT" sz="1100" spc="-1" strike="noStrike">
              <a:latin typeface="Arial"/>
            </a:endParaRPr>
          </a:p>
        </p:txBody>
      </p:sp>
      <p:sp>
        <p:nvSpPr>
          <p:cNvPr id="403" name="CustomShape 3"/>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FFEBB071-BA86-459C-B9AD-E94F6A011FCC}" type="slidenum">
              <a:rPr b="0" lang="it-IT" sz="1200" spc="-1" strike="noStrike">
                <a:solidFill>
                  <a:srgbClr val="000000"/>
                </a:solidFill>
                <a:latin typeface="Arial"/>
                <a:ea typeface="Microsoft YaHei"/>
              </a:rPr>
              <a:t>&lt;numero&gt;</a:t>
            </a:fld>
            <a:endParaRPr b="0" lang="it-IT"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2469105A-963B-4087-89BA-5316BD87D202}"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05" name="PlaceHolder 2"/>
          <p:cNvSpPr>
            <a:spLocks noGrp="1"/>
          </p:cNvSpPr>
          <p:nvPr>
            <p:ph type="sldImg"/>
          </p:nvPr>
        </p:nvSpPr>
        <p:spPr>
          <a:xfrm>
            <a:off x="917640" y="744480"/>
            <a:ext cx="4958640" cy="3720600"/>
          </a:xfrm>
          <a:prstGeom prst="rect">
            <a:avLst/>
          </a:prstGeom>
        </p:spPr>
      </p:sp>
      <p:sp>
        <p:nvSpPr>
          <p:cNvPr id="406"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40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094E84D4-47A0-4013-A719-A94A76FD2DF7}"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0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C043210D-C15D-4FC0-86D6-8869B71E196B}"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10" name="PlaceHolder 2"/>
          <p:cNvSpPr>
            <a:spLocks noGrp="1"/>
          </p:cNvSpPr>
          <p:nvPr>
            <p:ph type="sldImg"/>
          </p:nvPr>
        </p:nvSpPr>
        <p:spPr>
          <a:xfrm>
            <a:off x="917640" y="744480"/>
            <a:ext cx="4958640" cy="3720600"/>
          </a:xfrm>
          <a:prstGeom prst="rect">
            <a:avLst/>
          </a:prstGeom>
        </p:spPr>
      </p:sp>
      <p:sp>
        <p:nvSpPr>
          <p:cNvPr id="411"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41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16304ABC-B909-4FFE-985F-F8F790DEF1FC}"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1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2C50CD4C-4BA3-4FC7-A10B-1FA5F3D7F97C}"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15" name="PlaceHolder 2"/>
          <p:cNvSpPr>
            <a:spLocks noGrp="1"/>
          </p:cNvSpPr>
          <p:nvPr>
            <p:ph type="sldImg"/>
          </p:nvPr>
        </p:nvSpPr>
        <p:spPr>
          <a:xfrm>
            <a:off x="917640" y="744480"/>
            <a:ext cx="4958640" cy="3720600"/>
          </a:xfrm>
          <a:prstGeom prst="rect">
            <a:avLst/>
          </a:prstGeom>
        </p:spPr>
      </p:sp>
      <p:sp>
        <p:nvSpPr>
          <p:cNvPr id="416"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Come volontario in ferma prefissata di un anno, si guadagna uno stipendio mensile di circa 850,00 euro.</a:t>
            </a:r>
            <a:endParaRPr b="0" lang="it-IT" sz="1000" spc="-1" strike="noStrike">
              <a:latin typeface="Arial"/>
            </a:endParaRPr>
          </a:p>
          <a:p>
            <a:pPr marL="216000" indent="-214200" algn="just">
              <a:lnSpc>
                <a:spcPct val="100000"/>
              </a:lnSpc>
            </a:pPr>
            <a:r>
              <a:rPr b="0" lang="it-IT" sz="1000" spc="-1" strike="noStrike">
                <a:latin typeface="Tahoma"/>
              </a:rPr>
              <a:t>Il VFP1 è un giovane dinamico che desidera mettersi in gioco affrontando un’ esperienza di vita stimolante e che vuole scoprire la propria attitudine alla vita militare. Il Volontario affronta un intenso addestramento militare, finalizzato all’acquisizione delle nozioni di base relative alla disciplina militare, l’uso delle armi, le tecniche di combattimento. </a:t>
            </a:r>
            <a:endParaRPr b="0" lang="it-IT" sz="1000" spc="-1" strike="noStrike">
              <a:latin typeface="Arial"/>
            </a:endParaRPr>
          </a:p>
          <a:p>
            <a:pPr marL="216000" indent="-214200" algn="just">
              <a:lnSpc>
                <a:spcPct val="100000"/>
              </a:lnSpc>
            </a:pPr>
            <a:r>
              <a:rPr b="0" lang="it-IT" sz="1000" spc="-1" strike="noStrike">
                <a:latin typeface="Tahoma"/>
              </a:rPr>
              <a:t>I VFP1 possono essere impiegati anche in T.O. nell’ambito delle attività di vigilanza e controllo dei punti sensibili.</a:t>
            </a:r>
            <a:endParaRPr b="0" lang="it-IT" sz="1000" spc="-1" strike="noStrike">
              <a:latin typeface="Arial"/>
            </a:endParaRPr>
          </a:p>
          <a:p>
            <a:pPr marL="216000" indent="-214200" algn="just">
              <a:lnSpc>
                <a:spcPct val="100000"/>
              </a:lnSpc>
            </a:pPr>
            <a:endParaRPr b="0" lang="it-IT" sz="1000" spc="-1" strike="noStrike">
              <a:latin typeface="Arial"/>
            </a:endParaRPr>
          </a:p>
        </p:txBody>
      </p:sp>
      <p:sp>
        <p:nvSpPr>
          <p:cNvPr id="41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F04E5499-0133-4301-8E25-0917A4CF1437}"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1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FB4B7CA-64B9-4FCA-9A60-03D053E1F6C6}"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20" name="PlaceHolder 2"/>
          <p:cNvSpPr>
            <a:spLocks noGrp="1"/>
          </p:cNvSpPr>
          <p:nvPr>
            <p:ph type="sldImg"/>
          </p:nvPr>
        </p:nvSpPr>
        <p:spPr>
          <a:xfrm>
            <a:off x="917640" y="744480"/>
            <a:ext cx="4958640" cy="3720600"/>
          </a:xfrm>
          <a:prstGeom prst="rect">
            <a:avLst/>
          </a:prstGeom>
        </p:spPr>
      </p:sp>
      <p:sp>
        <p:nvSpPr>
          <p:cNvPr id="421"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42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8F20646A-1AD3-4427-B137-DD79FC927F1B}"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2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99FEE3C6-44AC-4E27-B971-53F6F550D898}"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41" name="PlaceHolder 2"/>
          <p:cNvSpPr>
            <a:spLocks noGrp="1"/>
          </p:cNvSpPr>
          <p:nvPr>
            <p:ph type="sldImg"/>
          </p:nvPr>
        </p:nvSpPr>
        <p:spPr>
          <a:xfrm>
            <a:off x="917640" y="744480"/>
            <a:ext cx="4958640" cy="3720600"/>
          </a:xfrm>
          <a:prstGeom prst="rect">
            <a:avLst/>
          </a:prstGeom>
        </p:spPr>
      </p:sp>
      <p:sp>
        <p:nvSpPr>
          <p:cNvPr id="342"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343"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B204C7B9-0947-4901-83F9-C6BD79F03C7A}"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44"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21B18796-1F6F-49AB-8710-58E7301876BA}"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25" name="PlaceHolder 2"/>
          <p:cNvSpPr>
            <a:spLocks noGrp="1"/>
          </p:cNvSpPr>
          <p:nvPr>
            <p:ph type="sldImg"/>
          </p:nvPr>
        </p:nvSpPr>
        <p:spPr>
          <a:xfrm>
            <a:off x="917640" y="744480"/>
            <a:ext cx="4958640" cy="3720600"/>
          </a:xfrm>
          <a:prstGeom prst="rect">
            <a:avLst/>
          </a:prstGeom>
        </p:spPr>
      </p:sp>
      <p:sp>
        <p:nvSpPr>
          <p:cNvPr id="426" name="PlaceHolder 3"/>
          <p:cNvSpPr>
            <a:spLocks noGrp="1"/>
          </p:cNvSpPr>
          <p:nvPr>
            <p:ph type="body"/>
          </p:nvPr>
        </p:nvSpPr>
        <p:spPr>
          <a:xfrm>
            <a:off x="320760" y="4572000"/>
            <a:ext cx="6152400" cy="48571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A partire dal bando di concorso per il reclutamento di VFP1 per l’anno 2019, verrà prevista una riserva di posti per alcune posizioni organiche/incarichi polifunzionali. Tali qualifiche dovranno essere documentate con i previsti diplomi/certificazioni in fase di presentazione della domanda per il concorso VFP1.</a:t>
            </a:r>
            <a:endParaRPr b="0" lang="it-IT" sz="1000" spc="-1" strike="noStrike">
              <a:latin typeface="Arial"/>
            </a:endParaRPr>
          </a:p>
          <a:p>
            <a:pPr marL="216000" indent="-214200" algn="just">
              <a:lnSpc>
                <a:spcPct val="100000"/>
              </a:lnSpc>
            </a:pPr>
            <a:r>
              <a:rPr b="0" lang="it-IT" sz="1000" spc="-1" strike="noStrike">
                <a:latin typeface="Tahoma"/>
              </a:rPr>
              <a:t>Ogni anno l’Esercito recluta mediamente circa 8.000 VFP 1, ripartiti in quattro blocchi di incorporamento. </a:t>
            </a:r>
            <a:endParaRPr b="0" lang="it-IT" sz="1000" spc="-1" strike="noStrike">
              <a:latin typeface="Arial"/>
            </a:endParaRPr>
          </a:p>
          <a:p>
            <a:pPr marL="216000" indent="-214200" algn="just">
              <a:lnSpc>
                <a:spcPct val="100000"/>
              </a:lnSpc>
            </a:pPr>
            <a:r>
              <a:rPr b="0" lang="it-IT" sz="1000" spc="-1" strike="noStrike">
                <a:latin typeface="Tahoma"/>
              </a:rPr>
              <a:t>NOVITA’ !!</a:t>
            </a:r>
            <a:endParaRPr b="0" lang="it-IT" sz="1000" spc="-1" strike="noStrike">
              <a:latin typeface="Arial"/>
            </a:endParaRPr>
          </a:p>
          <a:p>
            <a:pPr marL="216000" indent="-214200">
              <a:lnSpc>
                <a:spcPct val="100000"/>
              </a:lnSpc>
            </a:pPr>
            <a:r>
              <a:rPr b="0" lang="it-IT" sz="1000" spc="-1" strike="noStrike">
                <a:latin typeface="Tahoma"/>
              </a:rPr>
              <a:t>Per ciascun blocco è prevista la riserva di posti per i seguenti incarichi:</a:t>
            </a:r>
            <a:endParaRPr b="0" lang="it-IT" sz="1000" spc="-1" strike="noStrike">
              <a:latin typeface="Arial"/>
            </a:endParaRPr>
          </a:p>
          <a:p>
            <a:pPr marL="216000" indent="-214200">
              <a:lnSpc>
                <a:spcPct val="100000"/>
              </a:lnSpc>
            </a:pPr>
            <a:r>
              <a:rPr b="0" lang="it-IT" sz="1000" spc="-1" strike="noStrike">
                <a:latin typeface="Tahoma"/>
              </a:rPr>
              <a:t>“</a:t>
            </a:r>
            <a:r>
              <a:rPr b="0" lang="it-IT" sz="1000" spc="-1" strike="noStrike">
                <a:latin typeface="Tahoma"/>
              </a:rPr>
              <a:t>Elettricista Infrastrutturale”;</a:t>
            </a:r>
            <a:endParaRPr b="0" lang="it-IT" sz="1000" spc="-1" strike="noStrike">
              <a:latin typeface="Arial"/>
            </a:endParaRPr>
          </a:p>
          <a:p>
            <a:pPr marL="216000" indent="-214200">
              <a:lnSpc>
                <a:spcPct val="100000"/>
              </a:lnSpc>
            </a:pPr>
            <a:r>
              <a:rPr b="0" lang="it-IT" sz="1000" spc="-1" strike="noStrike">
                <a:latin typeface="Tahoma"/>
              </a:rPr>
              <a:t>“</a:t>
            </a:r>
            <a:r>
              <a:rPr b="0" lang="it-IT" sz="1000" spc="-1" strike="noStrike">
                <a:latin typeface="Tahoma"/>
              </a:rPr>
              <a:t>Idraulico Infrastrutturale;</a:t>
            </a:r>
            <a:endParaRPr b="0" lang="it-IT" sz="1000" spc="-1" strike="noStrike">
              <a:latin typeface="Arial"/>
            </a:endParaRPr>
          </a:p>
          <a:p>
            <a:pPr marL="216000" indent="-214200">
              <a:lnSpc>
                <a:spcPct val="100000"/>
              </a:lnSpc>
            </a:pPr>
            <a:r>
              <a:rPr b="0" lang="it-IT" sz="1000" spc="-1" strike="noStrike">
                <a:latin typeface="Tahoma"/>
              </a:rPr>
              <a:t>“</a:t>
            </a:r>
            <a:r>
              <a:rPr b="0" lang="it-IT" sz="1000" spc="-1" strike="noStrike">
                <a:latin typeface="Tahoma"/>
              </a:rPr>
              <a:t>Muratore”;</a:t>
            </a:r>
            <a:endParaRPr b="0" lang="it-IT" sz="1000" spc="-1" strike="noStrike">
              <a:latin typeface="Arial"/>
            </a:endParaRPr>
          </a:p>
          <a:p>
            <a:pPr marL="216000" indent="-214200">
              <a:lnSpc>
                <a:spcPct val="100000"/>
              </a:lnSpc>
            </a:pPr>
            <a:r>
              <a:rPr b="0" lang="it-IT" sz="1000" spc="-1" strike="noStrike">
                <a:latin typeface="Tahoma"/>
              </a:rPr>
              <a:t>“</a:t>
            </a:r>
            <a:r>
              <a:rPr b="0" lang="it-IT" sz="1000" spc="-1" strike="noStrike">
                <a:latin typeface="Tahoma"/>
              </a:rPr>
              <a:t>Fabbro”;</a:t>
            </a:r>
            <a:endParaRPr b="0" lang="it-IT" sz="1000" spc="-1" strike="noStrike">
              <a:latin typeface="Arial"/>
            </a:endParaRPr>
          </a:p>
          <a:p>
            <a:pPr marL="216000" indent="-214200">
              <a:lnSpc>
                <a:spcPct val="100000"/>
              </a:lnSpc>
            </a:pPr>
            <a:r>
              <a:rPr b="0" lang="it-IT" sz="1000" spc="-1" strike="noStrike">
                <a:latin typeface="Tahoma"/>
              </a:rPr>
              <a:t>“</a:t>
            </a:r>
            <a:r>
              <a:rPr b="0" lang="it-IT" sz="1000" spc="-1" strike="noStrike">
                <a:latin typeface="Tahoma"/>
              </a:rPr>
              <a:t>Falegname”;</a:t>
            </a:r>
            <a:endParaRPr b="0" lang="it-IT" sz="1000" spc="-1" strike="noStrike">
              <a:latin typeface="Arial"/>
            </a:endParaRPr>
          </a:p>
          <a:p>
            <a:pPr marL="216000" indent="-214200">
              <a:lnSpc>
                <a:spcPct val="100000"/>
              </a:lnSpc>
            </a:pPr>
            <a:r>
              <a:rPr b="0" lang="it-IT" sz="1000" spc="-1" strike="noStrike">
                <a:latin typeface="Tahoma"/>
              </a:rPr>
              <a:t>“</a:t>
            </a:r>
            <a:r>
              <a:rPr b="0" lang="it-IT" sz="1000" spc="-1" strike="noStrike">
                <a:latin typeface="Tahoma"/>
              </a:rPr>
              <a:t>Meccanico di mezzi e piattaforme”;</a:t>
            </a:r>
            <a:endParaRPr b="0" lang="it-IT" sz="1000" spc="-1" strike="noStrike">
              <a:latin typeface="Arial"/>
            </a:endParaRPr>
          </a:p>
          <a:p>
            <a:pPr marL="216000" indent="-214200">
              <a:lnSpc>
                <a:spcPct val="100000"/>
              </a:lnSpc>
            </a:pPr>
            <a:r>
              <a:rPr b="0" lang="it-IT" sz="1000" spc="-1" strike="noStrike">
                <a:latin typeface="Tahoma"/>
              </a:rPr>
              <a:t>“</a:t>
            </a:r>
            <a:r>
              <a:rPr b="0" lang="it-IT" sz="1000" spc="-1" strike="noStrike">
                <a:latin typeface="Tahoma"/>
              </a:rPr>
              <a:t>Operatore Equestre”.</a:t>
            </a:r>
            <a:endParaRPr b="0" lang="it-IT" sz="1000" spc="-1" strike="noStrike">
              <a:latin typeface="Arial"/>
            </a:endParaRPr>
          </a:p>
          <a:p>
            <a:pPr marL="216000" indent="-214200">
              <a:lnSpc>
                <a:spcPct val="100000"/>
              </a:lnSpc>
            </a:pPr>
            <a:r>
              <a:rPr b="0" lang="it-IT" sz="1000" spc="-1" strike="noStrike">
                <a:latin typeface="Tahoma"/>
              </a:rPr>
              <a:t>Possono partecipare al reclutamento coloro che sono in possesso dei seguenti requisiti:cittadinanza italiana; godimento dei diritti civili e politici; aver compiuto il 18° anno di età e non aver superato il giorno del compimento del 25° anno di età; non essere stati condannati; non essere stati destituiti, dispensati o dichiarati decaduti dall’impiego in una Pubblica Amministrazione; aver conseguito il diploma di istruzione secondaria di primo grado; non essere stati sottoposti a misure di prevenzione; aver tenuto condotta incensurabile; idoneità psico-fisica e attitudinale per l’impiego nelle Forze; esito negativo agli accertamenti diagnostici per l’abuso di alcool e per l’uso di sostanze stupefacenti e psicotrope; Tutti i requisiti dovranno essere posseduti alla data di scadenza del termine per la presentazione delle domande per ciascun blocco e mantenuti fino alla data di effettiva incorporazione. I candidati che intendono accedere ai posti previsti per incarico principale “Elettricista Infrastrutturale”, “Idraulico infrastrutturale”, “Muratore”, “Operatore Equestre”, “Falegname”, “Meccanico di mezzi e piattaforme” e “Fabbro” devono possedere anche i titoli attestanti il possesso dei titoli specifici per lo svolgimento di tali professioni indicati all’interno del  bando di concorso.</a:t>
            </a:r>
            <a:endParaRPr b="0" lang="it-IT" sz="1000" spc="-1" strike="noStrike">
              <a:latin typeface="Arial"/>
            </a:endParaRPr>
          </a:p>
          <a:p>
            <a:pPr marL="216000" indent="-214200">
              <a:lnSpc>
                <a:spcPct val="100000"/>
              </a:lnSpc>
            </a:pPr>
            <a:r>
              <a:rPr b="0" lang="it-IT" sz="1000" spc="-1" strike="noStrike">
                <a:latin typeface="Tahoma"/>
              </a:rPr>
              <a:t> </a:t>
            </a:r>
            <a:endParaRPr b="0" lang="it-IT" sz="1000" spc="-1" strike="noStrike">
              <a:latin typeface="Arial"/>
            </a:endParaRPr>
          </a:p>
          <a:p>
            <a:pPr marL="216000" indent="-214200" algn="just">
              <a:lnSpc>
                <a:spcPct val="100000"/>
              </a:lnSpc>
            </a:pPr>
            <a:endParaRPr b="0" lang="it-IT" sz="1000" spc="-1" strike="noStrike">
              <a:latin typeface="Arial"/>
            </a:endParaRPr>
          </a:p>
        </p:txBody>
      </p:sp>
      <p:sp>
        <p:nvSpPr>
          <p:cNvPr id="42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07679F1F-7E18-4685-99B5-C33C6AE45E85}"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2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765357E-963B-4CE0-AF80-47917CD66F00}"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30" name="PlaceHolder 2"/>
          <p:cNvSpPr>
            <a:spLocks noGrp="1"/>
          </p:cNvSpPr>
          <p:nvPr>
            <p:ph type="sldImg"/>
          </p:nvPr>
        </p:nvSpPr>
        <p:spPr>
          <a:xfrm>
            <a:off x="917640" y="744480"/>
            <a:ext cx="4958640" cy="3720600"/>
          </a:xfrm>
          <a:prstGeom prst="rect">
            <a:avLst/>
          </a:prstGeom>
        </p:spPr>
      </p:sp>
      <p:sp>
        <p:nvSpPr>
          <p:cNvPr id="431"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Il VFP1 al termine del proprio anno di servizio potrà anche decidere diversamente.</a:t>
            </a:r>
            <a:endParaRPr b="0" lang="it-IT" sz="1000" spc="-1" strike="noStrike">
              <a:latin typeface="Arial"/>
            </a:endParaRPr>
          </a:p>
          <a:p>
            <a:pPr marL="216000" indent="-214200" algn="just">
              <a:lnSpc>
                <a:spcPct val="100000"/>
              </a:lnSpc>
            </a:pPr>
            <a:r>
              <a:rPr b="0" lang="it-IT" sz="1000" spc="-1" strike="noStrike">
                <a:latin typeface="Tahoma"/>
              </a:rPr>
              <a:t>Potrà infatti decidere di accedere alla Scuola Sottufficiali dell’Esercito di Viterbo oppure tentare di entrare all’Accademia Militare di Modena per diventare un Ufficiale.</a:t>
            </a:r>
            <a:endParaRPr b="0" lang="it-IT" sz="1000" spc="-1" strike="noStrike">
              <a:latin typeface="Arial"/>
            </a:endParaRPr>
          </a:p>
          <a:p>
            <a:pPr marL="216000" indent="-214200" algn="just">
              <a:lnSpc>
                <a:spcPct val="100000"/>
              </a:lnSpc>
            </a:pPr>
            <a:r>
              <a:rPr b="0" lang="it-IT" sz="1000" spc="-1" strike="noStrike">
                <a:latin typeface="Tahoma"/>
              </a:rPr>
              <a:t>Il VFP1 può inoltre accedere per concorso anche ad altri percorsi professionali: può decidere di seguire la carriera nelle Forze di Polizia a ordinamento civile e militare.</a:t>
            </a:r>
            <a:endParaRPr b="0" lang="it-IT" sz="1000" spc="-1" strike="noStrike">
              <a:latin typeface="Arial"/>
            </a:endParaRPr>
          </a:p>
          <a:p>
            <a:pPr marL="216000" indent="-214200" algn="just">
              <a:lnSpc>
                <a:spcPct val="100000"/>
              </a:lnSpc>
            </a:pPr>
            <a:r>
              <a:rPr b="0" lang="it-IT" sz="1000" spc="-1" strike="noStrike">
                <a:latin typeface="Tahoma"/>
              </a:rPr>
              <a:t>Infine lo Stato gli garantisce anche una riserva di posti nei concorsi banditi dall’amministrazione pubblica.</a:t>
            </a: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endParaRPr b="0" lang="it-IT" sz="1000" spc="-1" strike="noStrike">
              <a:latin typeface="Arial"/>
            </a:endParaRPr>
          </a:p>
        </p:txBody>
      </p:sp>
      <p:sp>
        <p:nvSpPr>
          <p:cNvPr id="43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3E4B87F7-D798-4DEA-8265-0EA4A17DBD9E}"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3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04FC9750-4F0D-4978-A135-CC155D70291F}"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35" name="PlaceHolder 2"/>
          <p:cNvSpPr>
            <a:spLocks noGrp="1"/>
          </p:cNvSpPr>
          <p:nvPr>
            <p:ph type="sldImg"/>
          </p:nvPr>
        </p:nvSpPr>
        <p:spPr>
          <a:xfrm>
            <a:off x="917640" y="744480"/>
            <a:ext cx="4958640" cy="3720600"/>
          </a:xfrm>
          <a:prstGeom prst="rect">
            <a:avLst/>
          </a:prstGeom>
        </p:spPr>
      </p:sp>
      <p:sp>
        <p:nvSpPr>
          <p:cNvPr id="436"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Il VFP1 al termine del proprio anno di servizio potrà anche decidere diversamente.</a:t>
            </a:r>
            <a:endParaRPr b="0" lang="it-IT" sz="1000" spc="-1" strike="noStrike">
              <a:latin typeface="Arial"/>
            </a:endParaRPr>
          </a:p>
          <a:p>
            <a:pPr marL="216000" indent="-214200" algn="just">
              <a:lnSpc>
                <a:spcPct val="100000"/>
              </a:lnSpc>
            </a:pPr>
            <a:r>
              <a:rPr b="0" lang="it-IT" sz="1000" spc="-1" strike="noStrike">
                <a:latin typeface="Tahoma"/>
              </a:rPr>
              <a:t>Potrà infatti decidere di accedere alla Scuola Sottufficiali dell’Esercito di Viterbo oppure tentare di entrare all’Accademia Militare di Modena per diventare un Ufficiale.</a:t>
            </a:r>
            <a:endParaRPr b="0" lang="it-IT" sz="1000" spc="-1" strike="noStrike">
              <a:latin typeface="Arial"/>
            </a:endParaRPr>
          </a:p>
          <a:p>
            <a:pPr marL="216000" indent="-214200" algn="just">
              <a:lnSpc>
                <a:spcPct val="100000"/>
              </a:lnSpc>
            </a:pPr>
            <a:r>
              <a:rPr b="0" lang="it-IT" sz="1000" spc="-1" strike="noStrike">
                <a:latin typeface="Tahoma"/>
              </a:rPr>
              <a:t>Il VFP1 può inoltre accedere per concorso anche ad altri percorsi professionali: può decidere di seguire la carriera nelle Forze di Polizia a ordinamento civile e militare.</a:t>
            </a:r>
            <a:endParaRPr b="0" lang="it-IT" sz="1000" spc="-1" strike="noStrike">
              <a:latin typeface="Arial"/>
            </a:endParaRPr>
          </a:p>
          <a:p>
            <a:pPr marL="216000" indent="-214200" algn="just">
              <a:lnSpc>
                <a:spcPct val="100000"/>
              </a:lnSpc>
            </a:pPr>
            <a:r>
              <a:rPr b="0" lang="it-IT" sz="1000" spc="-1" strike="noStrike">
                <a:latin typeface="Tahoma"/>
              </a:rPr>
              <a:t>Infine lo Stato gli garantisce anche una riserva di posti nei concorsi banditi dall’amministrazione pubblica.</a:t>
            </a: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endParaRPr b="0" lang="it-IT" sz="1000" spc="-1" strike="noStrike">
              <a:latin typeface="Arial"/>
            </a:endParaRPr>
          </a:p>
        </p:txBody>
      </p:sp>
      <p:sp>
        <p:nvSpPr>
          <p:cNvPr id="43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5C38A9C2-4FC5-43F6-98C5-89C2C2274365}"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3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FA4B5291-4597-46D0-A99D-6228790ACFA9}"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40" name="PlaceHolder 2"/>
          <p:cNvSpPr>
            <a:spLocks noGrp="1"/>
          </p:cNvSpPr>
          <p:nvPr>
            <p:ph type="sldImg"/>
          </p:nvPr>
        </p:nvSpPr>
        <p:spPr>
          <a:xfrm>
            <a:off x="917640" y="744480"/>
            <a:ext cx="4958640" cy="3720600"/>
          </a:xfrm>
          <a:prstGeom prst="rect">
            <a:avLst/>
          </a:prstGeom>
        </p:spPr>
      </p:sp>
      <p:sp>
        <p:nvSpPr>
          <p:cNvPr id="441"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Il VFP1 al termine del proprio anno di servizio potrà anche decidere diversamente.</a:t>
            </a:r>
            <a:endParaRPr b="0" lang="it-IT" sz="1000" spc="-1" strike="noStrike">
              <a:latin typeface="Arial"/>
            </a:endParaRPr>
          </a:p>
          <a:p>
            <a:pPr marL="216000" indent="-214200" algn="just">
              <a:lnSpc>
                <a:spcPct val="100000"/>
              </a:lnSpc>
            </a:pPr>
            <a:r>
              <a:rPr b="0" lang="it-IT" sz="1000" spc="-1" strike="noStrike">
                <a:latin typeface="Tahoma"/>
              </a:rPr>
              <a:t>Potrà infatti decidere di accedere alla Scuola Sottufficiali dell’Esercito di Viterbo oppure tentare di entrare all’Accademia Militare di Modena per diventare un Ufficiale.</a:t>
            </a:r>
            <a:endParaRPr b="0" lang="it-IT" sz="1000" spc="-1" strike="noStrike">
              <a:latin typeface="Arial"/>
            </a:endParaRPr>
          </a:p>
          <a:p>
            <a:pPr marL="216000" indent="-214200" algn="just">
              <a:lnSpc>
                <a:spcPct val="100000"/>
              </a:lnSpc>
            </a:pPr>
            <a:r>
              <a:rPr b="0" lang="it-IT" sz="1000" spc="-1" strike="noStrike">
                <a:latin typeface="Tahoma"/>
              </a:rPr>
              <a:t>Il VFP1 può inoltre accedere per concorso anche ad altri percorsi professionali: può decidere di seguire la carriera nelle Forze di Polizia a ordinamento civile e militare.</a:t>
            </a:r>
            <a:endParaRPr b="0" lang="it-IT" sz="1000" spc="-1" strike="noStrike">
              <a:latin typeface="Arial"/>
            </a:endParaRPr>
          </a:p>
          <a:p>
            <a:pPr marL="216000" indent="-214200" algn="just">
              <a:lnSpc>
                <a:spcPct val="100000"/>
              </a:lnSpc>
            </a:pPr>
            <a:r>
              <a:rPr b="0" lang="it-IT" sz="1000" spc="-1" strike="noStrike">
                <a:latin typeface="Tahoma"/>
              </a:rPr>
              <a:t>Infine lo Stato gli garantisce anche una riserva di posti nei concorsi banditi dall’amministrazione pubblica.</a:t>
            </a: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endParaRPr b="0" lang="it-IT" sz="1000" spc="-1" strike="noStrike">
              <a:latin typeface="Arial"/>
            </a:endParaRPr>
          </a:p>
        </p:txBody>
      </p:sp>
      <p:sp>
        <p:nvSpPr>
          <p:cNvPr id="44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3B099A14-1AA2-4D85-8B9B-4D321B7FCAA1}"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4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BE190A16-68E6-4740-8DB1-B12EDBB3A0D3}"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45" name="PlaceHolder 2"/>
          <p:cNvSpPr>
            <a:spLocks noGrp="1"/>
          </p:cNvSpPr>
          <p:nvPr>
            <p:ph type="sldImg"/>
          </p:nvPr>
        </p:nvSpPr>
        <p:spPr>
          <a:xfrm>
            <a:off x="917640" y="744480"/>
            <a:ext cx="4958640" cy="3720600"/>
          </a:xfrm>
          <a:prstGeom prst="rect">
            <a:avLst/>
          </a:prstGeom>
        </p:spPr>
      </p:sp>
      <p:sp>
        <p:nvSpPr>
          <p:cNvPr id="446"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Il VFP1 al termine del proprio anno di servizio potrà anche decidere diversamente.</a:t>
            </a:r>
            <a:endParaRPr b="0" lang="it-IT" sz="1000" spc="-1" strike="noStrike">
              <a:latin typeface="Arial"/>
            </a:endParaRPr>
          </a:p>
          <a:p>
            <a:pPr marL="216000" indent="-214200" algn="just">
              <a:lnSpc>
                <a:spcPct val="100000"/>
              </a:lnSpc>
            </a:pPr>
            <a:r>
              <a:rPr b="0" lang="it-IT" sz="1000" spc="-1" strike="noStrike">
                <a:latin typeface="Tahoma"/>
              </a:rPr>
              <a:t>Potrà infatti decidere di accedere alla Scuola Sottufficiali dell’Esercito di Viterbo oppure tentare di entrare all’Accademia Militare di Modena per diventare un Ufficiale.</a:t>
            </a:r>
            <a:endParaRPr b="0" lang="it-IT" sz="1000" spc="-1" strike="noStrike">
              <a:latin typeface="Arial"/>
            </a:endParaRPr>
          </a:p>
          <a:p>
            <a:pPr marL="216000" indent="-214200" algn="just">
              <a:lnSpc>
                <a:spcPct val="100000"/>
              </a:lnSpc>
            </a:pPr>
            <a:r>
              <a:rPr b="0" lang="it-IT" sz="1000" spc="-1" strike="noStrike">
                <a:latin typeface="Tahoma"/>
              </a:rPr>
              <a:t>Il VFP1 può inoltre accedere per concorso anche ad altri percorsi professionali: può decidere di seguire la carriera nelle Forze di Polizia a ordinamento civile e militare.</a:t>
            </a:r>
            <a:endParaRPr b="0" lang="it-IT" sz="1000" spc="-1" strike="noStrike">
              <a:latin typeface="Arial"/>
            </a:endParaRPr>
          </a:p>
          <a:p>
            <a:pPr marL="216000" indent="-214200" algn="just">
              <a:lnSpc>
                <a:spcPct val="100000"/>
              </a:lnSpc>
            </a:pPr>
            <a:r>
              <a:rPr b="0" lang="it-IT" sz="1000" spc="-1" strike="noStrike">
                <a:latin typeface="Tahoma"/>
              </a:rPr>
              <a:t>Infine lo Stato gli garantisce anche una riserva di posti nei concorsi banditi dall’amministrazione pubblica.</a:t>
            </a: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endParaRPr b="0" lang="it-IT" sz="1000" spc="-1" strike="noStrike">
              <a:latin typeface="Arial"/>
            </a:endParaRPr>
          </a:p>
        </p:txBody>
      </p:sp>
      <p:sp>
        <p:nvSpPr>
          <p:cNvPr id="44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6E24652F-5471-4B46-82BA-E6E2C054B376}"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4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73CF3A44-7E54-4386-A5EA-96125F17DCDA}"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50" name="PlaceHolder 2"/>
          <p:cNvSpPr>
            <a:spLocks noGrp="1"/>
          </p:cNvSpPr>
          <p:nvPr>
            <p:ph type="sldImg"/>
          </p:nvPr>
        </p:nvSpPr>
        <p:spPr>
          <a:xfrm>
            <a:off x="917640" y="744480"/>
            <a:ext cx="4958640" cy="3720600"/>
          </a:xfrm>
          <a:prstGeom prst="rect">
            <a:avLst/>
          </a:prstGeom>
        </p:spPr>
      </p:sp>
      <p:sp>
        <p:nvSpPr>
          <p:cNvPr id="451"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nSpc>
                <a:spcPct val="100000"/>
              </a:lnSpc>
            </a:pPr>
            <a:r>
              <a:rPr b="0" lang="it-IT" sz="1000" spc="-1" strike="noStrike">
                <a:latin typeface="Tahoma"/>
              </a:rPr>
              <a:t>L’Accademia Militare di Modena è un Istituto nel quale vengono formati i futuri Ufficiali dell’ Esercito Italiano. Un Ufficiale è un Comandante pronto ad affrontare le sfide di un contesto internazionale sempre più complesso. In base al profilo di studi scelto, si può scegliere di conseguire una laurea specialistica nelle principali materie umanistiche o scientifiche, quali: </a:t>
            </a:r>
            <a:r>
              <a:rPr b="0" i="1" lang="it-IT" sz="1000" spc="-1" strike="noStrike">
                <a:latin typeface="Tahoma"/>
              </a:rPr>
              <a:t>Scienze Strategiche, Ingegneria, Medicina e Chirurgia, Medicina Veterinaria, Chimica e Tecnologie Farmaceutiche.  </a:t>
            </a:r>
            <a:r>
              <a:rPr b="0" lang="it-IT" sz="1000" spc="-1" strike="noStrike">
                <a:latin typeface="Tahoma"/>
              </a:rPr>
              <a:t>Avrai indipendenza economica immediata e potrai praticare sport d’elite quali scherma, equitazione, paracadutismo, approfondirai l’uso del computer e lo studio della lingua inglese. </a:t>
            </a:r>
            <a:endParaRPr b="0" lang="it-IT" sz="1000" spc="-1" strike="noStrike">
              <a:latin typeface="Arial"/>
            </a:endParaRPr>
          </a:p>
          <a:p>
            <a:pPr marL="216000" indent="-214200">
              <a:lnSpc>
                <a:spcPct val="100000"/>
              </a:lnSpc>
            </a:pPr>
            <a:r>
              <a:rPr b="0" lang="it-IT" sz="1000" spc="-1" strike="noStrike">
                <a:latin typeface="Tahoma"/>
              </a:rPr>
              <a:t> </a:t>
            </a:r>
            <a:endParaRPr b="0" lang="it-IT" sz="1000" spc="-1" strike="noStrike">
              <a:latin typeface="Arial"/>
            </a:endParaRPr>
          </a:p>
          <a:p>
            <a:pPr marL="216000" indent="-214200">
              <a:lnSpc>
                <a:spcPct val="100000"/>
              </a:lnSpc>
            </a:pPr>
            <a:r>
              <a:rPr b="0" lang="it-IT" sz="1000" spc="-1" strike="noStrike">
                <a:latin typeface="Tahoma"/>
              </a:rPr>
              <a:t>Requisiti:</a:t>
            </a:r>
            <a:endParaRPr b="0" lang="it-IT" sz="1000" spc="-1" strike="noStrike">
              <a:latin typeface="Arial"/>
            </a:endParaRPr>
          </a:p>
          <a:p>
            <a:pPr marL="216000" indent="-214200">
              <a:lnSpc>
                <a:spcPct val="100000"/>
              </a:lnSpc>
              <a:buClr>
                <a:srgbClr val="000000"/>
              </a:buClr>
              <a:buFont typeface="Tahoma"/>
              <a:buChar char="-"/>
            </a:pPr>
            <a:r>
              <a:rPr b="0" lang="it-IT" sz="1000" spc="-1" strike="noStrike">
                <a:latin typeface="Tahoma"/>
              </a:rPr>
              <a:t>età tra i 17 e i 22 anni;</a:t>
            </a:r>
            <a:endParaRPr b="0" lang="it-IT" sz="1000" spc="-1" strike="noStrike">
              <a:latin typeface="Arial"/>
            </a:endParaRPr>
          </a:p>
          <a:p>
            <a:pPr marL="216000" indent="-214200">
              <a:lnSpc>
                <a:spcPct val="100000"/>
              </a:lnSpc>
              <a:buClr>
                <a:srgbClr val="000000"/>
              </a:buClr>
              <a:buFont typeface="Tahoma"/>
              <a:buChar char="-"/>
            </a:pPr>
            <a:r>
              <a:rPr b="0" lang="it-IT" sz="1000" spc="-1" strike="noStrike">
                <a:latin typeface="Tahoma"/>
              </a:rPr>
              <a:t>diploma di scuola media superiore;</a:t>
            </a:r>
            <a:endParaRPr b="0" lang="it-IT" sz="1000" spc="-1" strike="noStrike">
              <a:latin typeface="Arial"/>
            </a:endParaRPr>
          </a:p>
          <a:p>
            <a:pPr marL="216000" indent="-214200">
              <a:lnSpc>
                <a:spcPct val="100000"/>
              </a:lnSpc>
              <a:buClr>
                <a:srgbClr val="000000"/>
              </a:buClr>
              <a:buFont typeface="Tahoma"/>
              <a:buChar char="-"/>
            </a:pPr>
            <a:r>
              <a:rPr b="0" lang="it-IT" sz="1000" spc="-1" strike="noStrike">
                <a:latin typeface="Tahoma"/>
              </a:rPr>
              <a:t>idoneità psico-fisica e attitudinale.</a:t>
            </a: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r>
              <a:rPr b="0" lang="it-IT" sz="1000" spc="-1" strike="noStrike">
                <a:latin typeface="Tahoma"/>
              </a:rPr>
              <a:t>Le informazioni in slide sono in continua evoluzione, pertanto è sempre consigliabile consultare la sezione CONCORSI E ARRUOLAMENTI del sito www.esercito.difesa.it (fa sempre fede il bando di concorso pubblicato </a:t>
            </a:r>
            <a:r>
              <a:rPr b="0" i="1" lang="it-IT" sz="1000" spc="-1" strike="noStrike">
                <a:latin typeface="Tahoma"/>
              </a:rPr>
              <a:t>on line</a:t>
            </a:r>
            <a:r>
              <a:rPr b="0" lang="it-IT" sz="1000" spc="-1" strike="noStrike">
                <a:latin typeface="Tahoma"/>
              </a:rPr>
              <a:t>).</a:t>
            </a:r>
            <a:endParaRPr b="0" lang="it-IT" sz="1000" spc="-1" strike="noStrike">
              <a:latin typeface="Arial"/>
            </a:endParaRPr>
          </a:p>
          <a:p>
            <a:pPr marL="216000" indent="-214200">
              <a:lnSpc>
                <a:spcPct val="100000"/>
              </a:lnSpc>
            </a:pPr>
            <a:endParaRPr b="0" lang="it-IT" sz="1000" spc="-1" strike="noStrike">
              <a:latin typeface="Arial"/>
            </a:endParaRPr>
          </a:p>
          <a:p>
            <a:pPr marL="216000" indent="-214200">
              <a:lnSpc>
                <a:spcPct val="100000"/>
              </a:lnSpc>
            </a:pPr>
            <a:r>
              <a:rPr b="0" lang="it-IT" sz="1000" spc="-1" strike="noStrike">
                <a:latin typeface="Tahoma"/>
              </a:rPr>
              <a:t>Se vuoi proseguire gli studi verso traguardi d’eccellenza, la tua strada è diventare Ufficiale. </a:t>
            </a:r>
            <a:endParaRPr b="0" lang="it-IT" sz="1000" spc="-1" strike="noStrike">
              <a:latin typeface="Arial"/>
            </a:endParaRPr>
          </a:p>
        </p:txBody>
      </p:sp>
      <p:sp>
        <p:nvSpPr>
          <p:cNvPr id="45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4B8D7B40-19E4-4B49-B97E-0288265BC332}"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5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30A5540-6EA3-4865-9931-7B67B3371DD3}"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55" name="PlaceHolder 2"/>
          <p:cNvSpPr>
            <a:spLocks noGrp="1"/>
          </p:cNvSpPr>
          <p:nvPr>
            <p:ph type="sldImg"/>
          </p:nvPr>
        </p:nvSpPr>
        <p:spPr>
          <a:xfrm>
            <a:off x="917640" y="744480"/>
            <a:ext cx="4958640" cy="3720600"/>
          </a:xfrm>
          <a:prstGeom prst="rect">
            <a:avLst/>
          </a:prstGeom>
        </p:spPr>
      </p:sp>
      <p:sp>
        <p:nvSpPr>
          <p:cNvPr id="456"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nSpc>
                <a:spcPct val="100000"/>
              </a:lnSpc>
            </a:pPr>
            <a:r>
              <a:rPr b="0" lang="it-IT" sz="1000" spc="-1" strike="noStrike">
                <a:latin typeface="Tahoma"/>
              </a:rPr>
              <a:t>Inoltre l’Accademia offre ai Cadetti la possibilità di praticare sport coinvolgenti come atletica, nuoto, scherma, equitazione, corsi di paracadutismo e difesa personale. In Accademia si può approfondire la conoscenza delle lingue straniere e dell’informatica, acquisendo fin dall’inizio una certa indipendenza economica.</a:t>
            </a:r>
            <a:endParaRPr b="0" lang="it-IT" sz="1000" spc="-1" strike="noStrike">
              <a:latin typeface="Arial"/>
            </a:endParaRPr>
          </a:p>
        </p:txBody>
      </p:sp>
      <p:sp>
        <p:nvSpPr>
          <p:cNvPr id="45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1B9D6D0B-D175-446A-A0DD-26E16BDAFB96}"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5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1E41B072-579D-4CDA-9E3E-9A31F4E276D6}"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60" name="PlaceHolder 2"/>
          <p:cNvSpPr>
            <a:spLocks noGrp="1"/>
          </p:cNvSpPr>
          <p:nvPr>
            <p:ph type="sldImg"/>
          </p:nvPr>
        </p:nvSpPr>
        <p:spPr>
          <a:xfrm>
            <a:off x="917640" y="744480"/>
            <a:ext cx="4958640" cy="3720600"/>
          </a:xfrm>
          <a:prstGeom prst="rect">
            <a:avLst/>
          </a:prstGeom>
        </p:spPr>
      </p:sp>
      <p:sp>
        <p:nvSpPr>
          <p:cNvPr id="461"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La Scuola Sottufficiali di Viterbo forma coloro che aspirano a diventare Marescialli. I Sottufficiali dell’Esercito Italiano sono professionisti che si formano attraverso un percorso di alta qualificazione, conseguendo una laurea breve in Scienze Organizzative e Gestionali presso l’ Università della Tuscia di Viterbo ovvero in Scienze Infermieristiche presso l’Università di Tor Vergata di Roma, studiando le lingue straniere, praticando una intensa attività sportiva.</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0" lang="it-IT" sz="1000" spc="-1" strike="noStrike">
                <a:latin typeface="Tahoma"/>
              </a:rPr>
              <a:t> </a:t>
            </a:r>
            <a:r>
              <a:rPr b="0" lang="it-IT" sz="1000" spc="-1" strike="noStrike">
                <a:latin typeface="Tahoma"/>
              </a:rPr>
              <a:t>Requisiti:</a:t>
            </a:r>
            <a:endParaRPr b="0" lang="it-IT" sz="1000" spc="-1" strike="noStrike">
              <a:latin typeface="Arial"/>
            </a:endParaRPr>
          </a:p>
          <a:p>
            <a:pPr marL="216000" indent="-214200" algn="just">
              <a:lnSpc>
                <a:spcPct val="100000"/>
              </a:lnSpc>
              <a:buClr>
                <a:srgbClr val="000000"/>
              </a:buClr>
              <a:buFont typeface="Tahoma"/>
              <a:buChar char="-"/>
            </a:pPr>
            <a:r>
              <a:rPr b="0" lang="it-IT" sz="1000" spc="-1" strike="noStrike">
                <a:latin typeface="Tahoma"/>
              </a:rPr>
              <a:t>eta’ tra i 17 e i 26 anni;</a:t>
            </a:r>
            <a:endParaRPr b="0" lang="it-IT" sz="1000" spc="-1" strike="noStrike">
              <a:latin typeface="Arial"/>
            </a:endParaRPr>
          </a:p>
          <a:p>
            <a:pPr marL="216000" indent="-214200" algn="just">
              <a:lnSpc>
                <a:spcPct val="100000"/>
              </a:lnSpc>
              <a:buClr>
                <a:srgbClr val="000000"/>
              </a:buClr>
              <a:buFont typeface="Tahoma"/>
              <a:buChar char="-"/>
            </a:pPr>
            <a:r>
              <a:rPr b="0" lang="it-IT" sz="1000" spc="-1" strike="noStrike">
                <a:latin typeface="Tahoma"/>
              </a:rPr>
              <a:t>diploma di scuola media superiore;</a:t>
            </a:r>
            <a:endParaRPr b="0" lang="it-IT" sz="1000" spc="-1" strike="noStrike">
              <a:latin typeface="Arial"/>
            </a:endParaRPr>
          </a:p>
          <a:p>
            <a:pPr marL="216000" indent="-214200" algn="just">
              <a:lnSpc>
                <a:spcPct val="100000"/>
              </a:lnSpc>
              <a:buClr>
                <a:srgbClr val="000000"/>
              </a:buClr>
              <a:buFont typeface="Tahoma"/>
              <a:buChar char="-"/>
            </a:pPr>
            <a:r>
              <a:rPr b="0" lang="it-IT" sz="1000" spc="-1" strike="noStrike">
                <a:latin typeface="Tahoma"/>
              </a:rPr>
              <a:t>idoneita’ psico-fisica e attitudinale.</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0" lang="it-IT" sz="1000" spc="-1" strike="noStrike">
                <a:latin typeface="Tahoma"/>
              </a:rPr>
              <a:t>Le informazioni in slide sono in continua evoluzione, pertanto è sempre consigliabile consultare la sezione CONCORSI E ARRUOLAMENTI del sito www.esercito.difesa.it (fa sempre fede il bando di concorso pubblicato </a:t>
            </a:r>
            <a:r>
              <a:rPr b="0" i="1" lang="it-IT" sz="1000" spc="-1" strike="noStrike">
                <a:latin typeface="Tahoma"/>
              </a:rPr>
              <a:t>on line</a:t>
            </a:r>
            <a:r>
              <a:rPr b="0" lang="it-IT" sz="1000" spc="-1" strike="noStrike">
                <a:latin typeface="Tahoma"/>
              </a:rPr>
              <a:t>).</a:t>
            </a:r>
            <a:endParaRPr b="0" lang="it-IT" sz="1000" spc="-1" strike="noStrike">
              <a:latin typeface="Arial"/>
            </a:endParaRPr>
          </a:p>
        </p:txBody>
      </p:sp>
      <p:sp>
        <p:nvSpPr>
          <p:cNvPr id="46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AB0FA314-0F54-44CE-9CD0-C5010DBD24F4}"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6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0B61C92-04A0-4323-A59A-D8072AEFC892}"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65" name="PlaceHolder 2"/>
          <p:cNvSpPr>
            <a:spLocks noGrp="1"/>
          </p:cNvSpPr>
          <p:nvPr>
            <p:ph type="sldImg"/>
          </p:nvPr>
        </p:nvSpPr>
        <p:spPr>
          <a:xfrm>
            <a:off x="879480" y="717480"/>
            <a:ext cx="4958640" cy="3720600"/>
          </a:xfrm>
          <a:prstGeom prst="rect">
            <a:avLst/>
          </a:prstGeom>
        </p:spPr>
      </p:sp>
      <p:sp>
        <p:nvSpPr>
          <p:cNvPr id="466"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Il Maresciallo diventa un Comandante di plotone </a:t>
            </a:r>
            <a:r>
              <a:rPr b="0" i="1" lang="it-IT" sz="1000" spc="-1" strike="noStrike">
                <a:latin typeface="Tahoma"/>
              </a:rPr>
              <a:t>o un operatore del settore infermieristico. E’ sempre più spesso impiegato all’ estero al comando della sua unità  ed in altri incarichi grazie alla sua particolare specializzazione</a:t>
            </a:r>
            <a:r>
              <a:rPr b="0" lang="it-IT" sz="1000" spc="-1" strike="noStrike">
                <a:latin typeface="Tahoma"/>
              </a:rPr>
              <a:t>. Chi intraprende la carriera di Maresciallo dell’Esercito è interessato a costruirsi un percorso professionale gratificante in un organizzazione di cui condivide valori e principi.</a:t>
            </a:r>
            <a:endParaRPr b="0" lang="it-IT" sz="1000" spc="-1" strike="noStrike">
              <a:latin typeface="Arial"/>
            </a:endParaRPr>
          </a:p>
          <a:p>
            <a:pPr marL="216000" indent="-214200" algn="just">
              <a:lnSpc>
                <a:spcPct val="100000"/>
              </a:lnSpc>
            </a:pPr>
            <a:r>
              <a:rPr b="0" lang="it-IT" sz="1000" spc="-1" strike="noStrike">
                <a:latin typeface="Tahoma"/>
              </a:rPr>
              <a:t>Svolgerai incarichi operativi e di comandi di piccole unità, a contatto diretto con gli uomini, oppure specializzarti </a:t>
            </a:r>
            <a:endParaRPr b="0" lang="it-IT" sz="1000" spc="-1" strike="noStrike">
              <a:latin typeface="Arial"/>
            </a:endParaRPr>
          </a:p>
        </p:txBody>
      </p:sp>
      <p:sp>
        <p:nvSpPr>
          <p:cNvPr id="46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AE2545A6-5C48-432A-A638-D300718D0566}"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6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4153FFC4-BCAC-4D90-A56F-3F5FBCB411BE}"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70" name="PlaceHolder 2"/>
          <p:cNvSpPr>
            <a:spLocks noGrp="1"/>
          </p:cNvSpPr>
          <p:nvPr>
            <p:ph type="sldImg"/>
          </p:nvPr>
        </p:nvSpPr>
        <p:spPr>
          <a:xfrm>
            <a:off x="917640" y="744480"/>
            <a:ext cx="4958640" cy="3720600"/>
          </a:xfrm>
          <a:prstGeom prst="rect">
            <a:avLst/>
          </a:prstGeom>
        </p:spPr>
      </p:sp>
      <p:sp>
        <p:nvSpPr>
          <p:cNvPr id="471"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spcBef>
                <a:spcPts val="374"/>
              </a:spcBef>
            </a:pPr>
            <a:r>
              <a:rPr b="0" lang="it-IT" sz="1000" spc="-1" strike="noStrike">
                <a:latin typeface="Calibri"/>
                <a:ea typeface="Microsoft YaHei"/>
              </a:rPr>
              <a:t>L’Esercito offre anche qualcosa nell’ immediato: compiuto il biennio liceale si può decidere di accedere al terzo anno presso la “Nunziatella” di Napoli o la “Teuliè” di Milano e completare in tali Istituti l’iter scolastico, conseguendo il diploma di Scuola Media Superiore.</a:t>
            </a:r>
            <a:endParaRPr b="0" lang="it-IT" sz="1000" spc="-1" strike="noStrike">
              <a:latin typeface="Arial"/>
            </a:endParaRPr>
          </a:p>
          <a:p>
            <a:pPr marL="216000" indent="-214200" algn="just">
              <a:lnSpc>
                <a:spcPct val="100000"/>
              </a:lnSpc>
              <a:spcBef>
                <a:spcPts val="374"/>
              </a:spcBef>
            </a:pPr>
            <a:endParaRPr b="0" lang="it-IT" sz="1000" spc="-1" strike="noStrike">
              <a:latin typeface="Arial"/>
            </a:endParaRPr>
          </a:p>
          <a:p>
            <a:pPr marL="216000" indent="-214200">
              <a:lnSpc>
                <a:spcPct val="100000"/>
              </a:lnSpc>
              <a:spcBef>
                <a:spcPts val="374"/>
              </a:spcBef>
            </a:pPr>
            <a:endParaRPr b="0" lang="it-IT" sz="1000" spc="-1" strike="noStrike">
              <a:latin typeface="Arial"/>
            </a:endParaRPr>
          </a:p>
        </p:txBody>
      </p:sp>
      <p:sp>
        <p:nvSpPr>
          <p:cNvPr id="47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07CE8C13-E2D2-44CC-A0D0-CECFEBF09D4A}"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7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086D69A9-AE88-4E89-8799-BD0988CA3FB7}"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46" name="PlaceHolder 2"/>
          <p:cNvSpPr>
            <a:spLocks noGrp="1"/>
          </p:cNvSpPr>
          <p:nvPr>
            <p:ph type="sldImg"/>
          </p:nvPr>
        </p:nvSpPr>
        <p:spPr>
          <a:xfrm>
            <a:off x="917640" y="744480"/>
            <a:ext cx="4958640" cy="3720600"/>
          </a:xfrm>
          <a:prstGeom prst="rect">
            <a:avLst/>
          </a:prstGeom>
        </p:spPr>
      </p:sp>
      <p:sp>
        <p:nvSpPr>
          <p:cNvPr id="347"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348"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9F6D791C-8333-4BDC-8A8B-4D9DDED8FE8B}"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49"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54B3FB7D-4111-4295-891E-CAEBF1012305}"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75" name="PlaceHolder 2"/>
          <p:cNvSpPr>
            <a:spLocks noGrp="1"/>
          </p:cNvSpPr>
          <p:nvPr>
            <p:ph type="sldImg"/>
          </p:nvPr>
        </p:nvSpPr>
        <p:spPr>
          <a:xfrm>
            <a:off x="917640" y="744480"/>
            <a:ext cx="4958640" cy="3720600"/>
          </a:xfrm>
          <a:prstGeom prst="rect">
            <a:avLst/>
          </a:prstGeom>
        </p:spPr>
      </p:sp>
      <p:sp>
        <p:nvSpPr>
          <p:cNvPr id="476"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spcBef>
                <a:spcPts val="374"/>
              </a:spcBef>
            </a:pPr>
            <a:r>
              <a:rPr b="0" lang="it-IT" sz="1000" spc="-1" strike="noStrike">
                <a:latin typeface="Tahoma"/>
              </a:rPr>
              <a:t>Requisiti:</a:t>
            </a:r>
            <a:endParaRPr b="0" lang="it-IT" sz="1000" spc="-1" strike="noStrike">
              <a:latin typeface="Arial"/>
            </a:endParaRPr>
          </a:p>
          <a:p>
            <a:pPr marL="216000" indent="-214200" algn="just">
              <a:lnSpc>
                <a:spcPct val="100000"/>
              </a:lnSpc>
              <a:spcBef>
                <a:spcPts val="374"/>
              </a:spcBef>
              <a:buClr>
                <a:srgbClr val="000000"/>
              </a:buClr>
              <a:buFont typeface="Tahoma"/>
              <a:buChar char="-"/>
            </a:pPr>
            <a:r>
              <a:rPr b="0" lang="it-IT" sz="1000" spc="-1" strike="noStrike">
                <a:latin typeface="Tahoma"/>
              </a:rPr>
              <a:t>età tra i 15 e i 17 anni;</a:t>
            </a:r>
            <a:endParaRPr b="0" lang="it-IT" sz="1000" spc="-1" strike="noStrike">
              <a:latin typeface="Arial"/>
            </a:endParaRPr>
          </a:p>
          <a:p>
            <a:pPr marL="216000" indent="-214200" algn="just">
              <a:lnSpc>
                <a:spcPct val="100000"/>
              </a:lnSpc>
              <a:spcBef>
                <a:spcPts val="374"/>
              </a:spcBef>
              <a:buClr>
                <a:srgbClr val="000000"/>
              </a:buClr>
              <a:buFont typeface="Tahoma"/>
              <a:buChar char="-"/>
            </a:pPr>
            <a:r>
              <a:rPr b="0" lang="it-IT" sz="1000" spc="-1" strike="noStrike">
                <a:latin typeface="Tahoma"/>
              </a:rPr>
              <a:t>idoneità al 1° anno di L. Classico o al 3° L. Scientifico;</a:t>
            </a:r>
            <a:endParaRPr b="0" lang="it-IT" sz="1000" spc="-1" strike="noStrike">
              <a:latin typeface="Arial"/>
            </a:endParaRPr>
          </a:p>
          <a:p>
            <a:pPr marL="216000" indent="-214200" algn="just">
              <a:lnSpc>
                <a:spcPct val="100000"/>
              </a:lnSpc>
              <a:spcBef>
                <a:spcPts val="374"/>
              </a:spcBef>
              <a:buClr>
                <a:srgbClr val="000000"/>
              </a:buClr>
              <a:buFont typeface="Tahoma"/>
              <a:buChar char="-"/>
            </a:pPr>
            <a:r>
              <a:rPr b="0" lang="it-IT" sz="1000" spc="-1" strike="noStrike">
                <a:latin typeface="Tahoma"/>
              </a:rPr>
              <a:t>idoneità psico-fisica e attitudinale.</a:t>
            </a:r>
            <a:endParaRPr b="0" lang="it-IT" sz="1000" spc="-1" strike="noStrike">
              <a:latin typeface="Arial"/>
            </a:endParaRPr>
          </a:p>
          <a:p>
            <a:pPr marL="216000" indent="-214200" algn="just">
              <a:lnSpc>
                <a:spcPct val="100000"/>
              </a:lnSpc>
              <a:spcBef>
                <a:spcPts val="374"/>
              </a:spcBef>
            </a:pPr>
            <a:endParaRPr b="0" lang="it-IT" sz="1000" spc="-1" strike="noStrike">
              <a:latin typeface="Arial"/>
            </a:endParaRPr>
          </a:p>
          <a:p>
            <a:pPr marL="216000" indent="-214200" algn="just">
              <a:lnSpc>
                <a:spcPct val="100000"/>
              </a:lnSpc>
            </a:pPr>
            <a:r>
              <a:rPr b="0" lang="it-IT" sz="1000" spc="-1" strike="noStrike">
                <a:latin typeface="Tahoma"/>
              </a:rPr>
              <a:t>Le informazioni in slide sono in continua evoluzione, pertanto è sempre consigliabile consultare la sezione CONCORSI E ARRUOLAMENTI del sito www.esercito.difesa.it (fa sempre fede il bando di concorso pubblicato </a:t>
            </a:r>
            <a:r>
              <a:rPr b="0" i="1" lang="it-IT" sz="1000" spc="-1" strike="noStrike">
                <a:latin typeface="Tahoma"/>
              </a:rPr>
              <a:t>on line</a:t>
            </a:r>
            <a:r>
              <a:rPr b="0" lang="it-IT" sz="1000" spc="-1" strike="noStrike">
                <a:latin typeface="Tahoma"/>
              </a:rPr>
              <a:t>).</a:t>
            </a:r>
            <a:endParaRPr b="0" lang="it-IT" sz="1000" spc="-1" strike="noStrike">
              <a:latin typeface="Arial"/>
            </a:endParaRPr>
          </a:p>
          <a:p>
            <a:pPr marL="216000" indent="-214200" algn="just">
              <a:lnSpc>
                <a:spcPct val="100000"/>
              </a:lnSpc>
              <a:spcBef>
                <a:spcPts val="374"/>
              </a:spcBef>
            </a:pPr>
            <a:endParaRPr b="0" lang="it-IT" sz="1000" spc="-1" strike="noStrike">
              <a:latin typeface="Arial"/>
            </a:endParaRPr>
          </a:p>
          <a:p>
            <a:pPr marL="216000" indent="-214200">
              <a:lnSpc>
                <a:spcPct val="100000"/>
              </a:lnSpc>
              <a:spcBef>
                <a:spcPts val="374"/>
              </a:spcBef>
            </a:pPr>
            <a:endParaRPr b="0" lang="it-IT" sz="1000" spc="-1" strike="noStrike">
              <a:latin typeface="Arial"/>
            </a:endParaRPr>
          </a:p>
        </p:txBody>
      </p:sp>
      <p:sp>
        <p:nvSpPr>
          <p:cNvPr id="477"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0E2003DD-7F43-42D2-BB39-A2A3FCF29225}"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78"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81029950-DC87-4BD9-B254-7CA2259505E4}"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80" name="PlaceHolder 2"/>
          <p:cNvSpPr>
            <a:spLocks noGrp="1"/>
          </p:cNvSpPr>
          <p:nvPr>
            <p:ph type="sldImg"/>
          </p:nvPr>
        </p:nvSpPr>
        <p:spPr>
          <a:xfrm>
            <a:off x="917640" y="744480"/>
            <a:ext cx="4958640" cy="3720600"/>
          </a:xfrm>
          <a:prstGeom prst="rect">
            <a:avLst/>
          </a:prstGeom>
        </p:spPr>
      </p:sp>
      <p:sp>
        <p:nvSpPr>
          <p:cNvPr id="481"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482"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82692B26-6912-4E43-A480-F50A205367D0}"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83"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CustomShape 1"/>
          <p:cNvSpPr/>
          <p:nvPr/>
        </p:nvSpPr>
        <p:spPr>
          <a:xfrm>
            <a:off x="3850920" y="9432360"/>
            <a:ext cx="2939400" cy="49140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C690EC6-F6ED-41BF-A9F4-DEBFBFB21B69}"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85" name="PlaceHolder 2"/>
          <p:cNvSpPr>
            <a:spLocks noGrp="1"/>
          </p:cNvSpPr>
          <p:nvPr>
            <p:ph type="sldImg"/>
          </p:nvPr>
        </p:nvSpPr>
        <p:spPr>
          <a:xfrm>
            <a:off x="871560" y="744480"/>
            <a:ext cx="5050800" cy="3719160"/>
          </a:xfrm>
          <a:prstGeom prst="rect">
            <a:avLst/>
          </a:prstGeom>
        </p:spPr>
      </p:sp>
      <p:sp>
        <p:nvSpPr>
          <p:cNvPr id="486" name="CustomShape 3"/>
          <p:cNvSpPr/>
          <p:nvPr/>
        </p:nvSpPr>
        <p:spPr>
          <a:xfrm>
            <a:off x="3850920" y="9432360"/>
            <a:ext cx="2941200" cy="493200"/>
          </a:xfrm>
          <a:prstGeom prst="rect">
            <a:avLst/>
          </a:prstGeom>
          <a:noFill/>
          <a:ln w="9360">
            <a:noFill/>
          </a:ln>
        </p:spPr>
        <p:style>
          <a:lnRef idx="0"/>
          <a:fillRef idx="0"/>
          <a:effectRef idx="0"/>
          <a:fontRef idx="minor"/>
        </p:style>
        <p:txBody>
          <a:bodyPr lIns="90000" rIns="90000" tIns="45000" bIns="45000" anchor="b">
            <a:noAutofit/>
          </a:bodyPr>
          <a:p>
            <a:pPr algn="r">
              <a:lnSpc>
                <a:spcPct val="100000"/>
              </a:lnSpc>
            </a:pPr>
            <a:fld id="{B252BF1E-3F04-4080-9886-AA882C3FFB05}"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87" name="CustomShape 4"/>
          <p:cNvSpPr/>
          <p:nvPr/>
        </p:nvSpPr>
        <p:spPr>
          <a:xfrm>
            <a:off x="0" y="0"/>
            <a:ext cx="2941200" cy="493200"/>
          </a:xfrm>
          <a:prstGeom prst="rect">
            <a:avLst/>
          </a:prstGeom>
          <a:noFill/>
          <a:ln w="9360">
            <a:noFill/>
          </a:ln>
        </p:spPr>
        <p:style>
          <a:lnRef idx="0"/>
          <a:fillRef idx="0"/>
          <a:effectRef idx="0"/>
          <a:fontRef idx="minor"/>
        </p:style>
      </p:sp>
      <p:sp>
        <p:nvSpPr>
          <p:cNvPr id="488" name="PlaceHolder 5"/>
          <p:cNvSpPr>
            <a:spLocks noGrp="1"/>
          </p:cNvSpPr>
          <p:nvPr>
            <p:ph type="body"/>
          </p:nvPr>
        </p:nvSpPr>
        <p:spPr>
          <a:xfrm>
            <a:off x="852120" y="4713480"/>
            <a:ext cx="5070240" cy="4465080"/>
          </a:xfrm>
          <a:prstGeom prst="rect">
            <a:avLst/>
          </a:prstGeom>
        </p:spPr>
        <p:txBody>
          <a:bodyPr lIns="0" rIns="0" tIns="0" bIns="0">
            <a:noAutofit/>
          </a:bodyPr>
          <a:p>
            <a:pPr marL="444600" indent="-442440">
              <a:lnSpc>
                <a:spcPct val="100000"/>
              </a:lnSpc>
              <a:buClr>
                <a:srgbClr val="000000"/>
              </a:buClr>
              <a:buFont typeface="StarSymbol"/>
              <a:buAutoNum type="alphaLcPeriod"/>
            </a:pPr>
            <a:r>
              <a:rPr b="0" lang="it-IT" sz="800" spc="-1" strike="noStrike">
                <a:latin typeface="Arial"/>
              </a:rPr>
              <a:t>Partecipare al concorso è facile e non comporta costi preliminari, puoi acquisire informazioni consultando il sito http://www.esercito.difesa.it/concorsi-e-arruolamenti e presentare la domanda di partecipazione attraverso il “Portale concorsi on-line del Ministero </a:t>
            </a:r>
            <a:r>
              <a:rPr b="0" lang="it-IT" sz="800" spc="-1" strike="noStrike">
                <a:latin typeface="Arial"/>
              </a:rPr>
              <a:t>	</a:t>
            </a:r>
            <a:r>
              <a:rPr b="0" lang="it-IT" sz="800" spc="-1" strike="noStrike">
                <a:latin typeface="Arial"/>
              </a:rPr>
              <a:t>della Difesa” </a:t>
            </a:r>
            <a:r>
              <a:rPr b="0" lang="it-IT" sz="800" spc="-1" strike="noStrike" u="sng">
                <a:solidFill>
                  <a:srgbClr val="000000"/>
                </a:solidFill>
                <a:uFillTx/>
                <a:latin typeface="Arial"/>
                <a:hlinkClick r:id="rId1"/>
              </a:rPr>
              <a:t>https://concorsi.difesa.it/ei/vfp1/2020/Pagine/home.aspx</a:t>
            </a:r>
            <a:endParaRPr b="0" lang="it-IT" sz="800" spc="-1" strike="noStrike">
              <a:latin typeface="Arial"/>
            </a:endParaRPr>
          </a:p>
          <a:p>
            <a:pPr marL="444600" indent="-442440">
              <a:lnSpc>
                <a:spcPct val="100000"/>
              </a:lnSpc>
              <a:buClr>
                <a:srgbClr val="000000"/>
              </a:buClr>
              <a:buFont typeface="StarSymbol"/>
              <a:buAutoNum type="alphaLcPeriod"/>
            </a:pPr>
            <a:r>
              <a:rPr b="0" lang="it-IT" sz="800" spc="-1" strike="noStrike">
                <a:solidFill>
                  <a:srgbClr val="000000"/>
                </a:solidFill>
                <a:latin typeface="Arial"/>
              </a:rPr>
              <a:t>Puoi partecipare alla selezione per i 4 blocchi di reclutamento annuali.</a:t>
            </a:r>
            <a:endParaRPr b="0" lang="it-IT" sz="800" spc="-1" strike="noStrike">
              <a:latin typeface="Arial"/>
            </a:endParaRPr>
          </a:p>
          <a:p>
            <a:pPr marL="444600" indent="-442440">
              <a:lnSpc>
                <a:spcPct val="100000"/>
              </a:lnSpc>
              <a:buClr>
                <a:srgbClr val="000000"/>
              </a:buClr>
              <a:buFont typeface="StarSymbol"/>
              <a:buAutoNum type="alphaLcPeriod"/>
            </a:pPr>
            <a:r>
              <a:rPr b="0" lang="it-IT" sz="800" spc="-1" strike="noStrike">
                <a:solidFill>
                  <a:srgbClr val="000000"/>
                </a:solidFill>
                <a:latin typeface="Arial"/>
              </a:rPr>
              <a:t>L’idoneità sanitaria che acquisisci durante la selezione ha validità annuale sia in ambito Esercito che per la partecipazione ai concorsi VFP1 di Marina Militare e Aeronautica Militare.</a:t>
            </a:r>
            <a:endParaRPr b="0" lang="it-IT" sz="800" spc="-1" strike="noStrike">
              <a:latin typeface="Arial"/>
            </a:endParaRPr>
          </a:p>
          <a:p>
            <a:pPr marL="444600" indent="-442440">
              <a:lnSpc>
                <a:spcPct val="100000"/>
              </a:lnSpc>
            </a:pPr>
            <a:r>
              <a:rPr b="0" lang="it-IT" sz="800" spc="-1" strike="noStrike">
                <a:solidFill>
                  <a:srgbClr val="000000"/>
                </a:solidFill>
                <a:latin typeface="Arial"/>
              </a:rPr>
              <a:t>d.</a:t>
            </a:r>
            <a:r>
              <a:rPr b="0" lang="it-IT" sz="800" spc="-1" strike="noStrike">
                <a:solidFill>
                  <a:srgbClr val="000000"/>
                </a:solidFill>
                <a:latin typeface="Arial"/>
              </a:rPr>
              <a:t>	</a:t>
            </a:r>
            <a:r>
              <a:rPr b="0" lang="it-IT" sz="800" spc="-1" strike="noStrike">
                <a:solidFill>
                  <a:srgbClr val="000000"/>
                </a:solidFill>
                <a:latin typeface="Arial"/>
              </a:rPr>
              <a:t>Sosterrai la fase di selezione presso i Centri di Selezione di Foligno, Milano, Palermo e Roma in base all’area geografica di tua provenienza.</a:t>
            </a:r>
            <a:endParaRPr b="0" lang="it-IT" sz="800" spc="-1" strike="noStrike">
              <a:latin typeface="Arial"/>
            </a:endParaRPr>
          </a:p>
          <a:p>
            <a:pPr marL="444600" indent="-442440">
              <a:lnSpc>
                <a:spcPct val="100000"/>
              </a:lnSpc>
            </a:pPr>
            <a:r>
              <a:rPr b="0" lang="it-IT" sz="800" spc="-1" strike="noStrike">
                <a:solidFill>
                  <a:srgbClr val="000000"/>
                </a:solidFill>
                <a:latin typeface="Arial"/>
              </a:rPr>
              <a:t>e.</a:t>
            </a:r>
            <a:r>
              <a:rPr b="0" lang="it-IT" sz="800" spc="-1" strike="noStrike">
                <a:solidFill>
                  <a:srgbClr val="000000"/>
                </a:solidFill>
                <a:latin typeface="Arial"/>
              </a:rPr>
              <a:t>	</a:t>
            </a:r>
            <a:r>
              <a:rPr b="0" lang="it-IT" sz="800" spc="-1" strike="noStrike">
                <a:solidFill>
                  <a:srgbClr val="000000"/>
                </a:solidFill>
                <a:latin typeface="Arial"/>
              </a:rPr>
              <a:t> La selezione dura 3 giorni e prevede lo svolgimento di:</a:t>
            </a:r>
            <a:endParaRPr b="0" lang="it-IT" sz="800" spc="-1" strike="noStrike">
              <a:latin typeface="Arial"/>
            </a:endParaRPr>
          </a:p>
          <a:p>
            <a:pPr marL="444600" indent="-442440">
              <a:lnSpc>
                <a:spcPct val="100000"/>
              </a:lnSpc>
            </a:pPr>
            <a:r>
              <a:rPr b="0" lang="it-IT" sz="800" spc="-1" strike="noStrike">
                <a:solidFill>
                  <a:srgbClr val="000000"/>
                </a:solidFill>
                <a:latin typeface="Arial"/>
              </a:rPr>
              <a:t>	</a:t>
            </a:r>
            <a:r>
              <a:rPr b="0" lang="it-IT" sz="800" spc="-1" strike="noStrike">
                <a:solidFill>
                  <a:srgbClr val="000000"/>
                </a:solidFill>
                <a:latin typeface="Arial"/>
              </a:rPr>
              <a:t>- prove di efficienza fisica non escludenti con le quali potrai acquisire un punteggio incrementale;</a:t>
            </a:r>
            <a:endParaRPr b="0" lang="it-IT" sz="800" spc="-1" strike="noStrike">
              <a:latin typeface="Arial"/>
            </a:endParaRPr>
          </a:p>
          <a:p>
            <a:pPr marL="444600" indent="-442440">
              <a:lnSpc>
                <a:spcPct val="100000"/>
              </a:lnSpc>
            </a:pPr>
            <a:r>
              <a:rPr b="0" lang="it-IT" sz="800" spc="-1" strike="noStrike">
                <a:solidFill>
                  <a:srgbClr val="000000"/>
                </a:solidFill>
                <a:latin typeface="Arial"/>
              </a:rPr>
              <a:t>	</a:t>
            </a:r>
            <a:r>
              <a:rPr b="0" lang="it-IT" sz="800" spc="-1" strike="noStrike">
                <a:solidFill>
                  <a:srgbClr val="000000"/>
                </a:solidFill>
                <a:latin typeface="Arial"/>
              </a:rPr>
              <a:t>- accertamenti psico-fisici e attitudinali con i quali verificheremo insieme se la vita militare è la strada più adatta per il tuo futuro. </a:t>
            </a:r>
            <a:endParaRPr b="0" lang="it-IT" sz="800" spc="-1" strike="noStrike">
              <a:latin typeface="Arial"/>
            </a:endParaRPr>
          </a:p>
          <a:p>
            <a:pPr marL="444600" indent="-442440">
              <a:lnSpc>
                <a:spcPct val="100000"/>
              </a:lnSpc>
              <a:buClr>
                <a:srgbClr val="000000"/>
              </a:buClr>
              <a:buFont typeface="+mj-lt"/>
              <a:buAutoNum type="alphaLcPeriod" startAt="6"/>
            </a:pPr>
            <a:r>
              <a:rPr b="0" lang="it-IT" sz="800" spc="-1" strike="noStrike">
                <a:solidFill>
                  <a:srgbClr val="000000"/>
                </a:solidFill>
                <a:latin typeface="Arial"/>
              </a:rPr>
              <a:t>Il corso di formazione di base, della durata di 11 settimane, ti permetterà di capire meglio quali sono le tue attitudini e aspirazioni e verrà svolto presso i Reggimenti Addestramento Volontari (RAV) di Capua (CE), Montorio V. (VR) e Ascoli P. (AP); inoltre, ricorda che entro i primi 15 giorni di addestramento, potrai decidere di tornare alla tua vita precedente.</a:t>
            </a:r>
            <a:endParaRPr b="0" lang="it-IT" sz="800" spc="-1" strike="noStrike">
              <a:latin typeface="Arial"/>
            </a:endParaRPr>
          </a:p>
          <a:p>
            <a:pPr>
              <a:lnSpc>
                <a:spcPct val="100000"/>
              </a:lnSpc>
            </a:pPr>
            <a:endParaRPr b="0" lang="it-IT" sz="8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PlaceHolder 1"/>
          <p:cNvSpPr>
            <a:spLocks noGrp="1"/>
          </p:cNvSpPr>
          <p:nvPr>
            <p:ph type="sldImg"/>
          </p:nvPr>
        </p:nvSpPr>
        <p:spPr>
          <a:xfrm>
            <a:off x="867960" y="744480"/>
            <a:ext cx="5055840" cy="3722760"/>
          </a:xfrm>
          <a:prstGeom prst="rect">
            <a:avLst/>
          </a:prstGeom>
        </p:spPr>
      </p:sp>
      <p:sp>
        <p:nvSpPr>
          <p:cNvPr id="490" name="PlaceHolder 2"/>
          <p:cNvSpPr>
            <a:spLocks noGrp="1"/>
          </p:cNvSpPr>
          <p:nvPr>
            <p:ph type="body"/>
          </p:nvPr>
        </p:nvSpPr>
        <p:spPr>
          <a:xfrm>
            <a:off x="463320" y="4466520"/>
            <a:ext cx="5938920" cy="5073840"/>
          </a:xfrm>
          <a:prstGeom prst="rect">
            <a:avLst/>
          </a:prstGeom>
        </p:spPr>
        <p:txBody>
          <a:bodyPr lIns="0" rIns="0" tIns="0" bIns="0">
            <a:noAutofit/>
          </a:bodyPr>
          <a:p>
            <a:pPr marL="444600" indent="-442440">
              <a:lnSpc>
                <a:spcPct val="100000"/>
              </a:lnSpc>
            </a:pPr>
            <a:r>
              <a:rPr b="0" lang="it-IT" sz="800" spc="-1" strike="noStrike">
                <a:latin typeface="Arial"/>
              </a:rPr>
              <a:t>g.</a:t>
            </a:r>
            <a:r>
              <a:rPr b="0" lang="it-IT" sz="800" spc="-1" strike="noStrike">
                <a:latin typeface="Arial"/>
              </a:rPr>
              <a:t>	</a:t>
            </a:r>
            <a:r>
              <a:rPr b="0" lang="it-IT" sz="800" spc="-1" strike="noStrike">
                <a:latin typeface="Arial"/>
              </a:rPr>
              <a:t>Potrai essere impiegato presso tutti i Reparti dell’Esercito, senza alcuna preclusione e, sulla base della preparazione che conseguirai, potrai partecipare alle attività addestrative e operative svolte dalla tua Unità, sia sul territorio nazionale sia all’estero.</a:t>
            </a:r>
            <a:endParaRPr b="0" lang="it-IT" sz="800" spc="-1" strike="noStrike">
              <a:latin typeface="Arial"/>
            </a:endParaRPr>
          </a:p>
          <a:p>
            <a:pPr marL="444600" indent="-442440">
              <a:lnSpc>
                <a:spcPct val="100000"/>
              </a:lnSpc>
            </a:pPr>
            <a:r>
              <a:rPr b="0" lang="it-IT" sz="800" spc="-1" strike="noStrike">
                <a:latin typeface="Arial"/>
              </a:rPr>
              <a:t>h.</a:t>
            </a:r>
            <a:r>
              <a:rPr b="0" lang="it-IT" sz="800" spc="-1" strike="noStrike">
                <a:latin typeface="Arial"/>
              </a:rPr>
              <a:t>	</a:t>
            </a:r>
            <a:r>
              <a:rPr b="0" lang="it-IT" sz="800" spc="-1" strike="noStrike">
                <a:latin typeface="Arial"/>
              </a:rPr>
              <a:t>Con noi potrai diventare un incursore, un paracadutista, un bersagliere, un alpino, un lagunare, un cavaliere, un artigliere, un geniere, un trasmettitore, uno specialista nei trasporti e materiali, entrare nel mondo della guerra elettronica, dell’aviazione dell’Esercito e dell’impiego dei droni (UAV).</a:t>
            </a:r>
            <a:endParaRPr b="0" lang="it-IT" sz="800" spc="-1" strike="noStrike">
              <a:latin typeface="Arial"/>
            </a:endParaRPr>
          </a:p>
          <a:p>
            <a:pPr marL="444600" indent="-442440">
              <a:lnSpc>
                <a:spcPct val="100000"/>
              </a:lnSpc>
            </a:pPr>
            <a:r>
              <a:rPr b="0" lang="it-IT" sz="800" spc="-1" strike="noStrike">
                <a:latin typeface="Arial"/>
              </a:rPr>
              <a:t>i.</a:t>
            </a:r>
            <a:r>
              <a:rPr b="0" lang="it-IT" sz="800" spc="-1" strike="noStrike">
                <a:latin typeface="Arial"/>
              </a:rPr>
              <a:t>	</a:t>
            </a:r>
            <a:r>
              <a:rPr b="0" lang="it-IT" sz="800" spc="-1" strike="noStrike">
                <a:latin typeface="Arial"/>
              </a:rPr>
              <a:t>Se hai delle pregresse capacità professionali, potrai approfondire e sviluppare le tue passioni nell’ambito di settori quali la meccanica, l’informatica, l’idraulica ed in tante altre branche, avendo persino delle opportunità di carriera “canalizzate” nelle specifiche aree </a:t>
            </a:r>
            <a:r>
              <a:rPr b="0" lang="it-IT" sz="800" spc="-1" strike="noStrike">
                <a:latin typeface="Arial"/>
              </a:rPr>
              <a:t>	</a:t>
            </a:r>
            <a:r>
              <a:rPr b="0" lang="it-IT" sz="800" spc="-1" strike="noStrike">
                <a:latin typeface="Arial"/>
              </a:rPr>
              <a:t>d’interesse. </a:t>
            </a:r>
            <a:endParaRPr b="0" lang="it-IT" sz="800" spc="-1" strike="noStrike">
              <a:latin typeface="Arial"/>
            </a:endParaRPr>
          </a:p>
          <a:p>
            <a:pPr marL="444600" indent="-442440">
              <a:lnSpc>
                <a:spcPct val="100000"/>
              </a:lnSpc>
            </a:pPr>
            <a:r>
              <a:rPr b="0" lang="it-IT" sz="800" spc="-1" strike="noStrike">
                <a:latin typeface="Arial"/>
              </a:rPr>
              <a:t>j. </a:t>
            </a:r>
            <a:r>
              <a:rPr b="0" lang="it-IT" sz="800" spc="-1" strike="noStrike">
                <a:latin typeface="Arial"/>
              </a:rPr>
              <a:t>	</a:t>
            </a:r>
            <a:r>
              <a:rPr b="0" lang="it-IT" sz="800" spc="-1" strike="noStrike">
                <a:latin typeface="Arial"/>
              </a:rPr>
              <a:t>Acquisirai subito l’indipendenza economica con uno stipendio mensile di base di 1.044 euro.</a:t>
            </a:r>
            <a:endParaRPr b="0" lang="it-IT" sz="800" spc="-1" strike="noStrike">
              <a:latin typeface="Arial"/>
            </a:endParaRPr>
          </a:p>
          <a:p>
            <a:pPr marL="444600" indent="-442440">
              <a:lnSpc>
                <a:spcPct val="100000"/>
              </a:lnSpc>
            </a:pPr>
            <a:r>
              <a:rPr b="0" lang="it-IT" sz="800" spc="-1" strike="noStrike">
                <a:latin typeface="Arial"/>
              </a:rPr>
              <a:t>k.</a:t>
            </a:r>
            <a:r>
              <a:rPr b="0" lang="it-IT" sz="800" spc="-1" strike="noStrike">
                <a:latin typeface="Arial"/>
              </a:rPr>
              <a:t>	</a:t>
            </a:r>
            <a:r>
              <a:rPr b="0" lang="it-IT" sz="800" spc="-1" strike="noStrike">
                <a:latin typeface="Arial"/>
              </a:rPr>
              <a:t>All’interno del mondo militare potrai:</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confermare la tua volontà di vestire l’uniforme per ulteriori due rafferme annuali (VFP1+1+1), migliorando i tuoi guadagni, la tua esperienza e le tue capacità;</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partecipare ai concorsi per diventare Volontario in ferma quadriennale (VFP4) per poi accedere al servizio permanente e diventare così un professionista (VSP);</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godere dei punteggi incrementali nei concorsi per Maresciallo dell’Esercito;</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usufruire di una riserva dei posti nei concorsi per l’Accademia Militare e diventare Ufficiale; </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accedere ai posti riservati nei concorsi per le Forze di Polizia (Carabinieri, Polizia, Guardia di Finanza, Polizia Penitenziaria e Vigili del Fuoco) sino al 70% dei posti disponibili.</a:t>
            </a:r>
            <a:endParaRPr b="0" lang="it-IT" sz="800" spc="-1" strike="noStrike">
              <a:latin typeface="Arial"/>
            </a:endParaRPr>
          </a:p>
          <a:p>
            <a:pPr marL="444600" indent="-442440">
              <a:lnSpc>
                <a:spcPct val="100000"/>
              </a:lnSpc>
            </a:pPr>
            <a:r>
              <a:rPr b="0" lang="it-IT" sz="800" spc="-1" strike="noStrike">
                <a:latin typeface="Arial"/>
              </a:rPr>
              <a:t>l.</a:t>
            </a:r>
            <a:r>
              <a:rPr b="0" lang="it-IT" sz="800" spc="-1" strike="noStrike">
                <a:latin typeface="Arial"/>
              </a:rPr>
              <a:t>	</a:t>
            </a:r>
            <a:r>
              <a:rPr b="0" lang="it-IT" sz="800" spc="-1" strike="noStrike">
                <a:latin typeface="Arial"/>
              </a:rPr>
              <a:t>Anche al termine della ferma potrai continuare a usufruire dei benefici derivanti dal servizio svolto in qualità di Volontario nell’Esercito. In particolare, potrai:</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concorrere quale VFP4 fino ai 30 anni d’età;</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partecipare ai concorsi nelle Forze di Polizia per i posti riservati ai volontari;</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accedere ai meccanismi di inserimento nel mondo del lavoro riservati a chi ha svolto un periodo di servizio in Forza Armata, quali:</a:t>
            </a:r>
            <a:endParaRPr b="0" lang="it-IT" sz="800" spc="-1" strike="noStrike">
              <a:latin typeface="Arial"/>
            </a:endParaRPr>
          </a:p>
          <a:p>
            <a:pPr lvl="2" marL="844560" indent="-442440">
              <a:lnSpc>
                <a:spcPct val="100000"/>
              </a:lnSpc>
              <a:buClr>
                <a:srgbClr val="000000"/>
              </a:buClr>
              <a:buFont typeface="Arial"/>
              <a:buChar char="•"/>
            </a:pPr>
            <a:r>
              <a:rPr b="0" lang="it-IT" sz="800" spc="-1" strike="noStrike">
                <a:latin typeface="Arial"/>
              </a:rPr>
              <a:t>la riserva dei posti nel pubblico impiego;</a:t>
            </a:r>
            <a:endParaRPr b="0" lang="it-IT" sz="800" spc="-1" strike="noStrike">
              <a:latin typeface="Arial"/>
            </a:endParaRPr>
          </a:p>
          <a:p>
            <a:pPr lvl="2" marL="844560" indent="-442440">
              <a:lnSpc>
                <a:spcPct val="100000"/>
              </a:lnSpc>
              <a:buClr>
                <a:srgbClr val="000000"/>
              </a:buClr>
              <a:buFont typeface="Arial"/>
              <a:buChar char="•"/>
            </a:pPr>
            <a:r>
              <a:rPr b="0" lang="it-IT" sz="800" spc="-1" strike="noStrike">
                <a:latin typeface="Arial"/>
              </a:rPr>
              <a:t>la riserva dei posti nei corsi finanziati dalle autonomie locali;</a:t>
            </a:r>
            <a:endParaRPr b="0" lang="it-IT" sz="800" spc="-1" strike="noStrike">
              <a:latin typeface="Arial"/>
            </a:endParaRPr>
          </a:p>
          <a:p>
            <a:pPr lvl="2" marL="844560" indent="-442440">
              <a:lnSpc>
                <a:spcPct val="100000"/>
              </a:lnSpc>
              <a:buClr>
                <a:srgbClr val="000000"/>
              </a:buClr>
              <a:buFont typeface="Arial"/>
              <a:buChar char="•"/>
            </a:pPr>
            <a:r>
              <a:rPr b="0" lang="it-IT" sz="800" spc="-1" strike="noStrike">
                <a:latin typeface="Arial"/>
              </a:rPr>
              <a:t>il riconoscimento di crediti formativi per il rilascio di attestati inerenti figure professionali contigue ai servizi svolti in ambito militare;</a:t>
            </a:r>
            <a:endParaRPr b="0" lang="it-IT" sz="800" spc="-1" strike="noStrike">
              <a:latin typeface="Arial"/>
            </a:endParaRPr>
          </a:p>
          <a:p>
            <a:pPr marL="444600" indent="-442440">
              <a:lnSpc>
                <a:spcPct val="100000"/>
              </a:lnSpc>
            </a:pPr>
            <a:r>
              <a:rPr b="0" lang="it-IT" sz="800" spc="-1" strike="noStrike">
                <a:latin typeface="Arial"/>
              </a:rPr>
              <a:t>	</a:t>
            </a:r>
            <a:r>
              <a:rPr b="0" lang="it-IT" sz="800" spc="-1" strike="noStrike">
                <a:latin typeface="Arial"/>
              </a:rPr>
              <a:t>- aderire al progetto “sbocchi occupazionali” tramite la registrazione sul Sistema Informativo Lavoro Difesa - SILDifesa tramite il quale aziende/industrie/ditte private convenzionate ricercano le professionalità formate dall’Esercito e le qualità insite in un giovane che ha vestito l’uniforme: serietà, disponibilità, affidabilità, resistenza allo stress, capacità di adattamento e di improvvisazione per il raggiungimento dell’obiettivo assegnato.</a:t>
            </a:r>
            <a:endParaRPr b="0" lang="it-IT" sz="800" spc="-1" strike="noStrike">
              <a:latin typeface="Arial"/>
            </a:endParaRPr>
          </a:p>
          <a:p>
            <a:pPr marL="444600" indent="-442440">
              <a:lnSpc>
                <a:spcPct val="100000"/>
              </a:lnSpc>
            </a:pPr>
            <a:endParaRPr b="0" lang="it-IT" sz="800" spc="-1" strike="noStrike">
              <a:latin typeface="Arial"/>
            </a:endParaRPr>
          </a:p>
          <a:p>
            <a:pPr marL="444600" indent="-442440">
              <a:lnSpc>
                <a:spcPct val="100000"/>
              </a:lnSpc>
            </a:pPr>
            <a:endParaRPr b="0" lang="it-IT" sz="800" spc="-1" strike="noStrike">
              <a:latin typeface="Arial"/>
            </a:endParaRPr>
          </a:p>
        </p:txBody>
      </p:sp>
      <p:sp>
        <p:nvSpPr>
          <p:cNvPr id="491" name="CustomShape 3"/>
          <p:cNvSpPr/>
          <p:nvPr/>
        </p:nvSpPr>
        <p:spPr>
          <a:xfrm>
            <a:off x="3850920" y="9432360"/>
            <a:ext cx="2939400" cy="49140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7F07A88-997A-442F-A0CA-7E3D91BF43D6}" type="slidenum">
              <a:rPr b="0" lang="it-IT" sz="1200" spc="-1" strike="noStrike">
                <a:solidFill>
                  <a:srgbClr val="000000"/>
                </a:solidFill>
                <a:latin typeface="Arial"/>
                <a:ea typeface="Microsoft YaHei"/>
              </a:rPr>
              <a:t>&lt;numero&gt;</a:t>
            </a:fld>
            <a:endParaRPr b="0" lang="it-IT"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C7D24429-67FC-4D77-9FE1-AA6872D3A369}"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93" name="PlaceHolder 2"/>
          <p:cNvSpPr>
            <a:spLocks noGrp="1"/>
          </p:cNvSpPr>
          <p:nvPr>
            <p:ph type="sldImg"/>
          </p:nvPr>
        </p:nvSpPr>
        <p:spPr>
          <a:xfrm>
            <a:off x="917640" y="744480"/>
            <a:ext cx="4958640" cy="3720600"/>
          </a:xfrm>
          <a:prstGeom prst="rect">
            <a:avLst/>
          </a:prstGeom>
        </p:spPr>
      </p:sp>
      <p:sp>
        <p:nvSpPr>
          <p:cNvPr id="494"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495"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EDC467D7-46C4-4E53-B8B3-672BBA0A7688}"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96"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257E6FAF-4DEC-46B8-B32E-074FF0527C9E}"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498" name="PlaceHolder 2"/>
          <p:cNvSpPr>
            <a:spLocks noGrp="1"/>
          </p:cNvSpPr>
          <p:nvPr>
            <p:ph type="sldImg"/>
          </p:nvPr>
        </p:nvSpPr>
        <p:spPr>
          <a:xfrm>
            <a:off x="917640" y="744480"/>
            <a:ext cx="4958640" cy="3720600"/>
          </a:xfrm>
          <a:prstGeom prst="rect">
            <a:avLst/>
          </a:prstGeom>
        </p:spPr>
      </p:sp>
      <p:sp>
        <p:nvSpPr>
          <p:cNvPr id="499"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500"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CF3C5CD4-593B-460A-8456-1B83F017AC8B}"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501"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83601EF5-9D5E-46D3-B5BB-F4FE0CEF6EE5}"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503" name="PlaceHolder 2"/>
          <p:cNvSpPr>
            <a:spLocks noGrp="1"/>
          </p:cNvSpPr>
          <p:nvPr>
            <p:ph type="sldImg"/>
          </p:nvPr>
        </p:nvSpPr>
        <p:spPr>
          <a:xfrm>
            <a:off x="917640" y="744480"/>
            <a:ext cx="4958640" cy="3720600"/>
          </a:xfrm>
          <a:prstGeom prst="rect">
            <a:avLst/>
          </a:prstGeom>
        </p:spPr>
      </p:sp>
      <p:sp>
        <p:nvSpPr>
          <p:cNvPr id="504"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505"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268CD737-16BD-4775-8CE4-DF8BA0842C2B}"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506"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PlaceHolder 1"/>
          <p:cNvSpPr>
            <a:spLocks noGrp="1"/>
          </p:cNvSpPr>
          <p:nvPr>
            <p:ph type="sldImg"/>
          </p:nvPr>
        </p:nvSpPr>
        <p:spPr>
          <a:xfrm>
            <a:off x="914400" y="744480"/>
            <a:ext cx="4963680" cy="3722040"/>
          </a:xfrm>
          <a:prstGeom prst="rect">
            <a:avLst/>
          </a:prstGeom>
        </p:spPr>
      </p:sp>
      <p:sp>
        <p:nvSpPr>
          <p:cNvPr id="508" name="PlaceHolder 2"/>
          <p:cNvSpPr>
            <a:spLocks noGrp="1"/>
          </p:cNvSpPr>
          <p:nvPr>
            <p:ph type="body"/>
          </p:nvPr>
        </p:nvSpPr>
        <p:spPr>
          <a:xfrm>
            <a:off x="679320" y="4714920"/>
            <a:ext cx="5433480" cy="4465080"/>
          </a:xfrm>
          <a:prstGeom prst="rect">
            <a:avLst/>
          </a:prstGeom>
        </p:spPr>
        <p:txBody>
          <a:bodyPr lIns="92160" rIns="92160" tIns="46080" bIns="46080">
            <a:noAutofit/>
          </a:bodyPr>
          <a:p>
            <a:pPr marL="216000" indent="-214200" algn="just">
              <a:lnSpc>
                <a:spcPct val="100000"/>
              </a:lnSpc>
            </a:pPr>
            <a:r>
              <a:rPr b="0" lang="it-IT" sz="1100" spc="-1" strike="noStrike">
                <a:latin typeface="Tahoma"/>
              </a:rPr>
              <a:t>I «motti» dell’Esercito «Noi ci siamo sempre» e «di più insieme»  intendono evidenziare la funzione duale</a:t>
            </a:r>
            <a:r>
              <a:rPr b="0" i="1" lang="it-IT" sz="1100" spc="-1" strike="noStrike">
                <a:latin typeface="Tahoma"/>
              </a:rPr>
              <a:t> </a:t>
            </a:r>
            <a:r>
              <a:rPr b="0" lang="it-IT" sz="1100" spc="-1" strike="noStrike">
                <a:latin typeface="Tahoma"/>
              </a:rPr>
              <a:t>della Forza Armata: un impegno a 360 gradi dei militari dell’Esercito, caratterizzato da professionalità, dedizione, sacrificio e altruismo in ogni circostanza. L’ Esercito, oltre alle missioni di pace svolte all’estero, è presente nell’Operazione “Strade Sicure” e in ogni attività emergenziale (eventi calamitosi, bonifica di residuati bellici, campagne antincendio, altro).</a:t>
            </a:r>
            <a:endParaRPr b="0" lang="it-IT" sz="1100" spc="-1" strike="noStrike">
              <a:latin typeface="Arial"/>
            </a:endParaRPr>
          </a:p>
        </p:txBody>
      </p:sp>
      <p:sp>
        <p:nvSpPr>
          <p:cNvPr id="509" name="CustomShape 3"/>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4D4FAC4-1139-4B50-8D3B-0B244AB81E01}" type="slidenum">
              <a:rPr b="0" lang="it-IT" sz="1200" spc="-1" strike="noStrike">
                <a:solidFill>
                  <a:srgbClr val="000000"/>
                </a:solidFill>
                <a:latin typeface="Arial"/>
                <a:ea typeface="Microsoft YaHei"/>
              </a:rPr>
              <a:t>&lt;numero&gt;</a:t>
            </a:fld>
            <a:endParaRPr b="0" lang="it-IT" sz="12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286187D5-FD97-4205-94B8-218B7921D6EF}"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511" name="PlaceHolder 2"/>
          <p:cNvSpPr>
            <a:spLocks noGrp="1"/>
          </p:cNvSpPr>
          <p:nvPr>
            <p:ph type="sldImg"/>
          </p:nvPr>
        </p:nvSpPr>
        <p:spPr>
          <a:xfrm>
            <a:off x="917640" y="744480"/>
            <a:ext cx="4958640" cy="3720600"/>
          </a:xfrm>
          <a:prstGeom prst="rect">
            <a:avLst/>
          </a:prstGeom>
        </p:spPr>
      </p:sp>
      <p:sp>
        <p:nvSpPr>
          <p:cNvPr id="512"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513"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93536A13-E9EC-4465-99CE-F2AB08EB5E96}"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514"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E2722AD-7F95-4403-8D4C-F57DA40D551A}"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516" name="PlaceHolder 2"/>
          <p:cNvSpPr>
            <a:spLocks noGrp="1"/>
          </p:cNvSpPr>
          <p:nvPr>
            <p:ph type="sldImg"/>
          </p:nvPr>
        </p:nvSpPr>
        <p:spPr>
          <a:xfrm>
            <a:off x="917640" y="744480"/>
            <a:ext cx="4958640" cy="3720600"/>
          </a:xfrm>
          <a:prstGeom prst="rect">
            <a:avLst/>
          </a:prstGeom>
        </p:spPr>
      </p:sp>
      <p:sp>
        <p:nvSpPr>
          <p:cNvPr id="517"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518"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59349A0C-4BD1-4EB8-8D9C-241BEBFC63FD}"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519"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987AF5D2-6B53-4B7A-9824-8AD56C693258}"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51" name="PlaceHolder 2"/>
          <p:cNvSpPr>
            <a:spLocks noGrp="1"/>
          </p:cNvSpPr>
          <p:nvPr>
            <p:ph type="sldImg"/>
          </p:nvPr>
        </p:nvSpPr>
        <p:spPr>
          <a:xfrm>
            <a:off x="917640" y="744480"/>
            <a:ext cx="4958640" cy="3720600"/>
          </a:xfrm>
          <a:prstGeom prst="rect">
            <a:avLst/>
          </a:prstGeom>
        </p:spPr>
      </p:sp>
      <p:sp>
        <p:nvSpPr>
          <p:cNvPr id="352"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1" lang="it-IT" sz="1000" spc="-1" strike="noStrike" u="sng">
                <a:uFillTx/>
                <a:latin typeface="Tahoma"/>
              </a:rPr>
              <a:t>FONDAZIONE</a:t>
            </a:r>
            <a:endParaRPr b="0" lang="it-IT" sz="1000" spc="-1" strike="noStrike">
              <a:latin typeface="Arial"/>
            </a:endParaRPr>
          </a:p>
          <a:p>
            <a:pPr marL="216000" indent="-214200">
              <a:lnSpc>
                <a:spcPct val="100000"/>
              </a:lnSpc>
            </a:pPr>
            <a:r>
              <a:rPr b="0" lang="it-IT" sz="1200" spc="-1" strike="noStrike">
                <a:solidFill>
                  <a:srgbClr val="000000"/>
                </a:solidFill>
                <a:latin typeface="Times New Roman"/>
                <a:ea typeface="+mn-ea"/>
              </a:rPr>
              <a:t>L'antico Reggimento delle Guardie del Duca di Savoia creato nel 1659 dal duca Carlo Emanuele II di Savoia che proseguendo e affermando le riforme militari iniziate da Emanuele Filiberto, volle la costituzione di un esercito permanente di pace, come nucleo dell'esercito di guerra. Il primo reggimento di tale esercito fu il reggimento di "Guardia" o delle "Guardie", costituito il 18 aprile 1659, al quale risalgono le origini dei granatieri italiani. Il reggimento ebbe uniforme rossa, sulla quale vennero in seguito applicati gli alamari bianchi, distintivi attuali dei granatieri. Nel 1664 il reggimento di guardia fu dichiarato il primo e il più anziano della fanteria d'ordinanza ed ebbe speciali privilegi, che conservò sino al 1852, tra cui quello di montare la guardia al palazzo del principe. </a:t>
            </a:r>
            <a:endParaRPr b="0" lang="it-IT" sz="1200" spc="-1" strike="noStrike">
              <a:latin typeface="Arial"/>
            </a:endParaRPr>
          </a:p>
          <a:p>
            <a:pPr marL="216000" indent="-214200">
              <a:lnSpc>
                <a:spcPct val="100000"/>
              </a:lnSpc>
            </a:pPr>
            <a:r>
              <a:rPr b="0" lang="it-IT" sz="1200" spc="-1" strike="noStrike">
                <a:solidFill>
                  <a:srgbClr val="000000"/>
                </a:solidFill>
                <a:latin typeface="Times New Roman"/>
                <a:ea typeface="+mn-ea"/>
              </a:rPr>
              <a:t>L'appellativo "granatieri" deriva dal fatto che, nel 1685, in relazione all'invenzione di piccole granate a mano atte al lancio individuale a breve distanza e a imitazione dell‘Esercito francese, il Duca Vittorio Amedeo II di Savoia istituì la specialità dei soldati "granatieri", addestrati e destinati a lanciare tali granate, precedendo le colonne d'attacco, assegnando ad ogni compagnia del reggimento sei soldati incaricati di lanciare allo scoperto le granate. </a:t>
            </a:r>
            <a:endParaRPr b="0" lang="it-IT" sz="1200" spc="-1" strike="noStrike">
              <a:latin typeface="Arial"/>
            </a:endParaRPr>
          </a:p>
          <a:p>
            <a:pPr marL="216000" indent="-214200" algn="just">
              <a:lnSpc>
                <a:spcPct val="100000"/>
              </a:lnSpc>
            </a:pPr>
            <a:endParaRPr b="0" lang="it-IT" sz="1200" spc="-1" strike="noStrike">
              <a:latin typeface="Arial"/>
            </a:endParaRPr>
          </a:p>
        </p:txBody>
      </p:sp>
      <p:sp>
        <p:nvSpPr>
          <p:cNvPr id="353"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892D6EC1-E7E5-45F2-BE84-EF8FC06F1096}"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54"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AF49000F-629B-41A3-91DC-004C03538549}"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56" name="PlaceHolder 2"/>
          <p:cNvSpPr>
            <a:spLocks noGrp="1"/>
          </p:cNvSpPr>
          <p:nvPr>
            <p:ph type="sldImg"/>
          </p:nvPr>
        </p:nvSpPr>
        <p:spPr>
          <a:xfrm>
            <a:off x="917640" y="744480"/>
            <a:ext cx="4958640" cy="3720600"/>
          </a:xfrm>
          <a:prstGeom prst="rect">
            <a:avLst/>
          </a:prstGeom>
        </p:spPr>
      </p:sp>
      <p:sp>
        <p:nvSpPr>
          <p:cNvPr id="357"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1" lang="it-IT" sz="1000" spc="-1" strike="noStrike" u="sng">
                <a:uFillTx/>
                <a:latin typeface="Tahoma"/>
              </a:rPr>
              <a:t>FONDAZIONE</a:t>
            </a:r>
            <a:endParaRPr b="0" lang="it-IT" sz="1000" spc="-1" strike="noStrike">
              <a:latin typeface="Arial"/>
            </a:endParaRPr>
          </a:p>
          <a:p>
            <a:pPr marL="216000" indent="-214200" algn="just">
              <a:lnSpc>
                <a:spcPct val="100000"/>
              </a:lnSpc>
            </a:pPr>
            <a:r>
              <a:rPr b="0" lang="it-IT" sz="1000" spc="-1" strike="noStrike">
                <a:latin typeface="Tahoma"/>
              </a:rPr>
              <a:t>All’indomani dell’unificazione del Regno d’Italia (II guerra di indipendenza - 1859), il Ministro della Guerra del Re d’Italia, Vittorio Emanuele II riconfigura</a:t>
            </a:r>
            <a:r>
              <a:rPr b="0" i="1" lang="it-IT" sz="1000" spc="-1" strike="noStrike">
                <a:latin typeface="Tahoma"/>
              </a:rPr>
              <a:t> l’Armata Sarda </a:t>
            </a:r>
            <a:r>
              <a:rPr b="0" lang="it-IT" sz="1000" spc="-1" strike="noStrike">
                <a:latin typeface="Tahoma"/>
              </a:rPr>
              <a:t>nel primo </a:t>
            </a:r>
            <a:r>
              <a:rPr b="1" lang="it-IT" sz="1000" spc="-1" strike="noStrike">
                <a:latin typeface="Tahoma"/>
              </a:rPr>
              <a:t>Esercito Italiano</a:t>
            </a:r>
            <a:r>
              <a:rPr b="0" lang="it-IT" sz="1000" spc="-1" strike="noStrike">
                <a:latin typeface="Tahoma"/>
              </a:rPr>
              <a:t>. Il piccolo esercito regionale dell’ ex-Re di Sardegna non è più sufficiente ad assolvere i complessi compiti che dovrà affrontare a base nazionale. Le operazioni di unificazione di tutte le forze militari disponibili nel Paese iniziano negli ultimi mesi del 1859, concludendo una prima fase organizzativa nel 1861.</a:t>
            </a:r>
            <a:endParaRPr b="0" lang="it-IT" sz="1000" spc="-1" strike="noStrike">
              <a:latin typeface="Arial"/>
            </a:endParaRPr>
          </a:p>
          <a:p>
            <a:pPr marL="216000" indent="-214200" algn="just">
              <a:lnSpc>
                <a:spcPct val="100000"/>
              </a:lnSpc>
            </a:pPr>
            <a:r>
              <a:rPr b="0" lang="it-IT" sz="1000" spc="-1" strike="noStrike">
                <a:latin typeface="Tahoma"/>
              </a:rPr>
              <a:t>Nella nota n. 76 del 4 maggio 1861 infatti il Ministro Manfredo Fanti ''rende noto a tutte la Autorità, Corpi ed Uffici militari che d'ora in poi il Regio Esercito dovrà prendere il nome di Esercito Italiano, rimanendo abolita l'antica denominazione d'Armata Sarda''. </a:t>
            </a:r>
            <a:endParaRPr b="0" lang="it-IT" sz="1000" spc="-1" strike="noStrike">
              <a:latin typeface="Arial"/>
            </a:endParaRPr>
          </a:p>
          <a:p>
            <a:pPr marL="216000" indent="-214200" algn="just">
              <a:lnSpc>
                <a:spcPct val="100000"/>
              </a:lnSpc>
            </a:pPr>
            <a:r>
              <a:rPr b="0" lang="it-IT" sz="1000" spc="-1" strike="noStrike">
                <a:latin typeface="Tahoma"/>
              </a:rPr>
              <a:t>Da  allora la Forza Armata ha operato incessantemente, in Patria ed all’estero, sia in tempo di pace che di guerra, per assolvere i compiti istituzionali assegnati dalla Carta Costituzionale e dalle leggi dello Stato Italiano. Nel corso del 2012 si sono svolte le celebrazioni del 151° anniversario della costituzione dell’Esercito Italiano, nel corso delle quali sono state ricordate le tradizioni, la storia ed il contributo fornito dall’Esercito, in ogni tempo e situazione, per il bene della Nazione.</a:t>
            </a:r>
            <a:endParaRPr b="0" lang="it-IT" sz="1000" spc="-1" strike="noStrike">
              <a:latin typeface="Arial"/>
            </a:endParaRPr>
          </a:p>
          <a:p>
            <a:pPr marL="216000" indent="-214200" algn="just">
              <a:lnSpc>
                <a:spcPct val="100000"/>
              </a:lnSpc>
            </a:pPr>
            <a:r>
              <a:rPr b="0" lang="it-IT" sz="1000" spc="-1" strike="noStrike">
                <a:latin typeface="Tahoma"/>
              </a:rPr>
              <a:t>I primi anni di vita furono scanditi da una lunga operazione di mantenimento dell’ordine e della sicurezza pubblica nei territori già appartenuti all’ex- Regno delle Due Sicilie e dalla sfortunata conclusione della Terza Guerra d'Indipendenza. Il 20 settembre 1870, il IV Corpo d'Armata, agli ordini del Generale Raffaele Cadorna, entrò in Roma, dando all'Italia la sua nuova e definitiva Capitale.</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1" lang="it-IT" sz="1000" spc="-1" strike="noStrike" u="sng">
                <a:uFillTx/>
                <a:latin typeface="Tahoma"/>
              </a:rPr>
              <a:t>1^ GUERRA MONDIALE</a:t>
            </a:r>
            <a:endParaRPr b="0" lang="it-IT" sz="1000" spc="-1" strike="noStrike">
              <a:latin typeface="Arial"/>
            </a:endParaRPr>
          </a:p>
          <a:p>
            <a:pPr marL="216000" indent="-214200" algn="just">
              <a:lnSpc>
                <a:spcPct val="100000"/>
              </a:lnSpc>
            </a:pPr>
            <a:r>
              <a:rPr b="0" lang="it-IT" sz="1000" spc="-1" strike="noStrike">
                <a:latin typeface="Tahoma"/>
              </a:rPr>
              <a:t>L’Esercito Italiano fu quindi protagonista delle Operazioni della Prima e Seconda Guerra Mondiale; scrisse pagine di storia dense di gesta eroiche compiute per onorare il giuramento prestato alla propria Patria. </a:t>
            </a:r>
            <a:endParaRPr b="0" lang="it-IT" sz="1000" spc="-1" strike="noStrike">
              <a:latin typeface="Arial"/>
            </a:endParaRPr>
          </a:p>
          <a:p>
            <a:pPr marL="216000" indent="-214200" algn="just">
              <a:lnSpc>
                <a:spcPct val="100000"/>
              </a:lnSpc>
            </a:pPr>
            <a:r>
              <a:rPr b="0" lang="it-IT" sz="1000" spc="-1" strike="noStrike">
                <a:latin typeface="Tahoma"/>
              </a:rPr>
              <a:t>Il 1914 fu caratterizzato dall’entrata in guerra delle Forze dell’Intesa (Gran Bretagna, Francia e Russia) contro Germania e Austria-Ungheria. L’Italia al contrario, ufficializzò il suo intervento nella Grande Guerra solamente il 24 maggio 1915, con la dichiarazione di guerra all’Austria. </a:t>
            </a:r>
            <a:endParaRPr b="0" lang="it-IT" sz="1000" spc="-1" strike="noStrike">
              <a:latin typeface="Arial"/>
            </a:endParaRPr>
          </a:p>
          <a:p>
            <a:pPr marL="216000" indent="-214200" algn="just">
              <a:lnSpc>
                <a:spcPct val="100000"/>
              </a:lnSpc>
            </a:pPr>
            <a:r>
              <a:rPr b="0" lang="it-IT" sz="1000" spc="-1" strike="noStrike">
                <a:latin typeface="Tahoma"/>
              </a:rPr>
              <a:t>Una delle asserzioni più comuni per sintetizzare, o forse meglio qualificare, gli aspetti militari della grande guerra, è sempre stata la generica definizione di “guerra di posizione o di trincea”, dopo che le aspettative di una “guerra lampo” erano sfumate già sul finire del 1915.</a:t>
            </a:r>
            <a:endParaRPr b="0" lang="it-IT" sz="1000" spc="-1" strike="noStrike">
              <a:latin typeface="Arial"/>
            </a:endParaRPr>
          </a:p>
          <a:p>
            <a:pPr marL="216000" indent="-214200" algn="just">
              <a:lnSpc>
                <a:spcPct val="100000"/>
              </a:lnSpc>
            </a:pPr>
            <a:r>
              <a:rPr b="0" lang="it-IT" sz="1000" spc="-1" strike="noStrike">
                <a:latin typeface="Tahoma"/>
              </a:rPr>
              <a:t>La Trincea è un’opera di fortificazione campale, composta generalmente da un parapetto e un fosso. E’ l'elemento attivo che le truppe di fanteria scavano per proteggersi non solo nella guerra di posizione, ma anche durante le soste della guerra di movimento.</a:t>
            </a:r>
            <a:endParaRPr b="0" lang="it-IT" sz="1000" spc="-1" strike="noStrike">
              <a:latin typeface="Arial"/>
            </a:endParaRPr>
          </a:p>
          <a:p>
            <a:pPr marL="216000" indent="-214200" algn="just">
              <a:lnSpc>
                <a:spcPct val="100000"/>
              </a:lnSpc>
            </a:pPr>
            <a:r>
              <a:rPr b="0" lang="it-IT" sz="1000" spc="-1" strike="noStrike">
                <a:latin typeface="Tahoma"/>
              </a:rPr>
              <a:t>Il più delle volte sulle linee arretrate l'elemento di trincea veniva ricavato unitamente ad una o più barbette per mitragliatrici in maniera da permettere ai tiratori che la presidiavano di tirare nella stessa direzione delle mitragliatrici, per sostituirle in ogni evenienza. </a:t>
            </a:r>
            <a:endParaRPr b="0" lang="it-IT" sz="1000" spc="-1" strike="noStrike">
              <a:latin typeface="Arial"/>
            </a:endParaRPr>
          </a:p>
          <a:p>
            <a:pPr marL="216000" indent="-214200" algn="just">
              <a:lnSpc>
                <a:spcPct val="100000"/>
              </a:lnSpc>
            </a:pPr>
            <a:r>
              <a:rPr b="0" lang="it-IT" sz="1000" spc="-1" strike="noStrike">
                <a:latin typeface="Tahoma"/>
              </a:rPr>
              <a:t>Sulle zone più avanzate le truppe di fanteria che le occupavano sentivano il bisogno di scavare trincee di maggiore sviluppo, anche per poter comunicare o spostarsi sui punti laterali.</a:t>
            </a:r>
            <a:endParaRPr b="0" lang="it-IT" sz="1000" spc="-1" strike="noStrike">
              <a:latin typeface="Arial"/>
            </a:endParaRPr>
          </a:p>
          <a:p>
            <a:pPr marL="216000" indent="-214200" algn="just">
              <a:lnSpc>
                <a:spcPct val="100000"/>
              </a:lnSpc>
            </a:pPr>
            <a:r>
              <a:rPr b="0" lang="it-IT" sz="1000" spc="-1" strike="noStrike">
                <a:latin typeface="Tahoma"/>
              </a:rPr>
              <a:t>Nello stabilire la posizione delle </a:t>
            </a:r>
            <a:r>
              <a:rPr b="0" i="1" lang="it-IT" sz="1000" spc="-1" strike="noStrike">
                <a:latin typeface="Tahoma"/>
              </a:rPr>
              <a:t>Trincee </a:t>
            </a:r>
            <a:r>
              <a:rPr b="0" lang="it-IT" sz="1000" spc="-1" strike="noStrike">
                <a:latin typeface="Tahoma"/>
              </a:rPr>
              <a:t>non si devono perdere di vista gli accessi, ricordandosi anche degli appostamenti per i tiratori, i camminamenti di accesso e i ricoveri di rovescio o quelli arretrati.</a:t>
            </a:r>
            <a:endParaRPr b="0" lang="it-IT" sz="1000" spc="-1" strike="noStrike">
              <a:latin typeface="Arial"/>
            </a:endParaRPr>
          </a:p>
          <a:p>
            <a:pPr marL="216000" indent="-214200" algn="just">
              <a:lnSpc>
                <a:spcPct val="100000"/>
              </a:lnSpc>
            </a:pPr>
            <a:r>
              <a:rPr b="0" lang="it-IT" sz="1000" spc="-1" strike="noStrike">
                <a:latin typeface="Tahoma"/>
              </a:rPr>
              <a:t>Sulle linee arretrate si tiene conto delle posizioni frontali e laterali che il nemico potrebbe occupare, per evitare così l'infilamento e la troppa visibilità. Durante la costruzione di una trincea si devono, inoltre, evitare i</a:t>
            </a:r>
            <a:r>
              <a:rPr b="0" i="1" lang="it-IT" sz="1000" spc="-1" strike="noStrike">
                <a:latin typeface="Tahoma"/>
              </a:rPr>
              <a:t> </a:t>
            </a:r>
            <a:r>
              <a:rPr b="0" lang="it-IT" sz="1000" spc="-1" strike="noStrike">
                <a:latin typeface="Tahoma"/>
              </a:rPr>
              <a:t>rialzi artificiali, non depositare materiali in vicinanza delle opere e sgombrare il pietrame.</a:t>
            </a:r>
            <a:endParaRPr b="0" lang="it-IT" sz="1000" spc="-1" strike="noStrike">
              <a:latin typeface="Arial"/>
            </a:endParaRPr>
          </a:p>
          <a:p>
            <a:pPr marL="216000" indent="-214200" algn="just">
              <a:lnSpc>
                <a:spcPct val="100000"/>
              </a:lnSpc>
            </a:pPr>
            <a:r>
              <a:rPr b="0" lang="it-IT" sz="1000" spc="-1" strike="noStrike">
                <a:latin typeface="Tahoma"/>
              </a:rPr>
              <a:t>In pianura, nella maggior parte dei casi, si costruiscono trincee “rase”, cioè</a:t>
            </a:r>
            <a:r>
              <a:rPr b="1" lang="it-IT" sz="1000" spc="-1" strike="noStrike">
                <a:latin typeface="Tahoma"/>
              </a:rPr>
              <a:t> </a:t>
            </a:r>
            <a:r>
              <a:rPr b="0" lang="it-IT" sz="1000" spc="-1" strike="noStrike">
                <a:latin typeface="Tahoma"/>
              </a:rPr>
              <a:t>tutte in scavo e</a:t>
            </a:r>
            <a:r>
              <a:rPr b="1" lang="it-IT" sz="1000" spc="-1" strike="noStrike">
                <a:latin typeface="Tahoma"/>
              </a:rPr>
              <a:t> </a:t>
            </a:r>
            <a:r>
              <a:rPr b="0" lang="it-IT" sz="1000" spc="-1" strike="noStrike">
                <a:latin typeface="Tahoma"/>
              </a:rPr>
              <a:t>senza parapetto.</a:t>
            </a:r>
            <a:endParaRPr b="0" lang="it-IT" sz="1000" spc="-1" strike="noStrike">
              <a:latin typeface="Arial"/>
            </a:endParaRPr>
          </a:p>
          <a:p>
            <a:pPr marL="216000" indent="-214200" algn="just">
              <a:lnSpc>
                <a:spcPct val="100000"/>
              </a:lnSpc>
            </a:pPr>
            <a:r>
              <a:rPr b="0" lang="it-IT" sz="1000" spc="-1" strike="noStrike">
                <a:latin typeface="Tahoma"/>
              </a:rPr>
              <a:t>Vi sono altre tipologie di trincee come, ad esempio, le trincee nascoste nei boschi e quelle ricavate lungo gli argini. </a:t>
            </a:r>
            <a:endParaRPr b="0" lang="it-IT" sz="1000" spc="-1" strike="noStrike">
              <a:latin typeface="Arial"/>
            </a:endParaRPr>
          </a:p>
          <a:p>
            <a:pPr marL="216000" indent="-214200" algn="just">
              <a:lnSpc>
                <a:spcPct val="100000"/>
              </a:lnSpc>
            </a:pPr>
            <a:r>
              <a:rPr b="0" lang="it-IT" sz="1000" spc="-1" strike="noStrike">
                <a:latin typeface="Tahoma"/>
              </a:rPr>
              <a:t>La trincea si scava per tempi, in modo che possa servire subito ai soldati appoggiati al suolo; la fase successiva prevede l’approfondimento e l’allargamento della stessa per ricavarne le banchine e avere così sempre la voluta altezza di appoggio, sistemando continuamente il ciglio di fuoco e spianando il terreno di riporto. Possibilmente le scarpate dello scavo si rivestono con graticci, tavole e altri materiali o si assestano, anche, con sacchi a terra, se trattasi di elementi avanzati; anche il fondo della trincea deve essere sistemato con graticci, tavole e fascinoni in modo da permettere lo scolo delle acque; s'inizia, quindi, la costruzione delle nicchie individuali, ricavate sotto il parapetto, con relativo paraschegge</a:t>
            </a:r>
            <a:r>
              <a:rPr b="1" lang="it-IT" sz="1000" spc="-1" strike="noStrike">
                <a:latin typeface="Tahoma"/>
              </a:rPr>
              <a:t> </a:t>
            </a:r>
            <a:r>
              <a:rPr b="0" lang="it-IT" sz="1000" spc="-1" strike="noStrike">
                <a:latin typeface="Tahoma"/>
              </a:rPr>
              <a:t>o piccole traverse</a:t>
            </a:r>
            <a:r>
              <a:rPr b="1" lang="it-IT" sz="1000" spc="-1" strike="noStrike">
                <a:latin typeface="Tahoma"/>
              </a:rPr>
              <a:t>;</a:t>
            </a:r>
            <a:r>
              <a:rPr b="0" lang="it-IT" sz="1000" spc="-1" strike="noStrike">
                <a:latin typeface="Tahoma"/>
              </a:rPr>
              <a:t> si attuano, poi, provvedimenti per</a:t>
            </a:r>
            <a:r>
              <a:rPr b="1" lang="it-IT" sz="1000" spc="-1" strike="noStrike">
                <a:latin typeface="Tahoma"/>
              </a:rPr>
              <a:t> </a:t>
            </a:r>
            <a:r>
              <a:rPr b="0" lang="it-IT" sz="1000" spc="-1" strike="noStrike">
                <a:latin typeface="Tahoma"/>
              </a:rPr>
              <a:t>facilitare l'uscita all'aperto, per avere pronti materiali diversi e le cartucce, senza dimenticare l’approntamento delle latrine, di eventuali posti di medicazione, di scavi per convogliare le acque piovane, ecc. </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1" lang="it-IT" sz="1000" spc="-1" strike="noStrike" u="sng">
                <a:uFillTx/>
                <a:latin typeface="Tahoma"/>
              </a:rPr>
              <a:t>2^ GUERRA MONDIALE</a:t>
            </a:r>
            <a:endParaRPr b="0" lang="it-IT" sz="1000" spc="-1" strike="noStrike">
              <a:latin typeface="Arial"/>
            </a:endParaRPr>
          </a:p>
          <a:p>
            <a:pPr marL="216000" indent="-214200" algn="just">
              <a:lnSpc>
                <a:spcPct val="100000"/>
              </a:lnSpc>
            </a:pPr>
            <a:r>
              <a:rPr b="0" lang="it-IT" sz="1000" spc="-1" strike="noStrike">
                <a:latin typeface="Tahoma"/>
              </a:rPr>
              <a:t>La Seconda guerra Mondiale vede l’entrata nel conflitto dell’Italia, al fianco delle potenze dell’Asse, il 10 giugno 1940: l’Esercito Italiano è protagonista sia sul fronte europeo che su quello nordafricano, assolvendo con onore  i propri compiti operativi e scrivendo pagine gloriose di valor militare, come l’epica ma sfortunata battaglia di EL-ALAMEIN dove, tra gli altri, si distinguono i paracadutisti della Divisione ”Folgore”, i carristi della Divisione “Ariete” ed i fanti della Divisione “Pavia”.  Anche sul fronte orientale le truppe italiane si distinguono per assoluto coraggio ed abnegazione, come l’epica impresa del “Savoia Cavalleria” nella steppa di Isbuscenskji nel corso della spedizione del 1941-1942 in Russia, conclusasi con la ritirata sul fiume Don. Dopo l’armistizio concluso con le potenze Alleate l’ 8 settembre 1943 ed il successivo disfacimento dello Stato, la massima parte dei militari dell’Esercito Italiano aderisce alla Lotta di Liberazione nazionale contro l’ex-alleato - ora invasore – germanico. Oltre 600.000 militari italiani vengono catturati ed internati nei lager: Internati Militari Italiani (IMI) è il nome ufficiale dato dalle autorità naziste ai soldati italiani catturati, rastrellati e deportati nei territori del  Terzo Reich nei giorni immediatamente successivi alla proclamazione dell</a:t>
            </a:r>
            <a:r>
              <a:rPr b="0" lang="it-IT" sz="1000" spc="-1" strike="noStrike" u="sng">
                <a:solidFill>
                  <a:srgbClr val="000000"/>
                </a:solidFill>
                <a:uFillTx/>
                <a:latin typeface="Tahoma"/>
                <a:hlinkClick r:id="rId1"/>
              </a:rPr>
              <a:t>‘</a:t>
            </a:r>
            <a:r>
              <a:rPr b="0" lang="it-IT" sz="1000" spc="-1" strike="noStrike">
                <a:solidFill>
                  <a:srgbClr val="000000"/>
                </a:solidFill>
                <a:latin typeface="Tahoma"/>
              </a:rPr>
              <a:t> armistizio. Dopo il disarmo, soldati e ufficiali vengono posti davanti alla scelta di continuare a combattere nelle file dell’esercito nazista o, in caso contrario, essere inviati in campi di detenzione in Germania. Solo il 10 per cento accetta l’arruolamento. Gli altri vengono considerati “prigionieri di guerra”. In seguito cambiano status divenendo “internati militari” (per non riconoscere loro le garanzie della Convenzione di Ginevra), ed infine, dall’autunno del 1944 alla fine della guerra, “lavoratori civili”, in modo da essere sottoposti a lavori pesanti senza godere delle tutele della Croce Rossa loro spettanti. Gli Italiani che aderiscono alla Resistenza, organizzati in formazioni partigiane, riescono a riconquistare la libertà perduta e scrivono pagine di assoluto valore militare, sia in Patria che all’estero, come quella riguardante il massacro, avvenuto a  CEFALONIA, dei soldati italiani combattenti a fianco delle formazioni partigiane greche ovvero l’eroica difesa di Roma operata dai Granatieri di Sardegna a PORTA SAN PAOLO.</a:t>
            </a:r>
            <a:endParaRPr b="0" lang="it-IT" sz="1000" spc="-1" strike="noStrike">
              <a:latin typeface="Arial"/>
            </a:endParaRPr>
          </a:p>
          <a:p>
            <a:pPr marL="216000" indent="-214200" algn="just">
              <a:lnSpc>
                <a:spcPct val="100000"/>
              </a:lnSpc>
            </a:pPr>
            <a:r>
              <a:rPr b="0" lang="it-IT" sz="1000" spc="-1" strike="noStrike">
                <a:solidFill>
                  <a:srgbClr val="000000"/>
                </a:solidFill>
                <a:latin typeface="Tahoma"/>
              </a:rPr>
              <a:t>Dopo l’8 settembre 1943 le unità dell’Esercito Italiano combatterono al fianco degli alleati ricostituendosi in gruppi di combattimento e in formazioni partigiane. Fornirono un contributo decisivo alla sconfitta dei tedeschi in Italia e nei Balcani combattendo valorosamente sui relativi fronti.  </a:t>
            </a:r>
            <a:endParaRPr b="0" lang="it-IT" sz="1000" spc="-1" strike="noStrike">
              <a:latin typeface="Arial"/>
            </a:endParaRPr>
          </a:p>
          <a:p>
            <a:pPr marL="216000" indent="-214200" algn="just">
              <a:lnSpc>
                <a:spcPct val="100000"/>
              </a:lnSpc>
            </a:pPr>
            <a:r>
              <a:rPr b="0" lang="it-IT" sz="1000" spc="-1" strike="noStrike">
                <a:solidFill>
                  <a:srgbClr val="000000"/>
                </a:solidFill>
                <a:latin typeface="Tahoma"/>
              </a:rPr>
              <a:t>Circa un terzo dei militari italiani caduti nel 2° conflitto mondiale morì nella guerra di liberazione.</a:t>
            </a:r>
            <a:endParaRPr b="0" lang="it-IT" sz="1000" spc="-1" strike="noStrike">
              <a:latin typeface="Arial"/>
            </a:endParaRPr>
          </a:p>
          <a:p>
            <a:pPr marL="216000" indent="-214200" algn="just">
              <a:lnSpc>
                <a:spcPct val="100000"/>
              </a:lnSpc>
            </a:pPr>
            <a:endParaRPr b="0" lang="it-IT" sz="1000" spc="-1" strike="noStrike">
              <a:latin typeface="Arial"/>
            </a:endParaRPr>
          </a:p>
          <a:p>
            <a:pPr marL="216000" indent="-214200" algn="just">
              <a:lnSpc>
                <a:spcPct val="100000"/>
              </a:lnSpc>
            </a:pPr>
            <a:r>
              <a:rPr b="1" lang="it-IT" sz="1000" spc="-1" strike="noStrike" u="sng">
                <a:solidFill>
                  <a:srgbClr val="000000"/>
                </a:solidFill>
                <a:uFillTx/>
                <a:latin typeface="Tahoma"/>
              </a:rPr>
              <a:t>DAL DOPOGUERRA AD OGGI</a:t>
            </a:r>
            <a:endParaRPr b="0" lang="it-IT" sz="1000" spc="-1" strike="noStrike">
              <a:latin typeface="Arial"/>
            </a:endParaRPr>
          </a:p>
          <a:p>
            <a:pPr marL="216000" indent="-214200" algn="just">
              <a:lnSpc>
                <a:spcPct val="100000"/>
              </a:lnSpc>
            </a:pPr>
            <a:r>
              <a:rPr b="0" lang="it-IT" sz="1000" spc="-1" strike="noStrike">
                <a:solidFill>
                  <a:srgbClr val="000000"/>
                </a:solidFill>
                <a:latin typeface="Tahoma"/>
              </a:rPr>
              <a:t>All’indomani della Seconda Guerra Mondiale, lo strumento militare italiano, nel quadro delle Forze Armate dei Paesi aderenti alla NATO, ha continuato a basare la propria ossatura sul personale sottoposto alla coscrizione obbligatoria (leva) anche dopo la fine della Guerra Fredda ed il sorgere dei sistemi democratici nell’ Europa Orientale. Ciò sino agli inizi degli anni 2000, quando le nuove figure professionali dei VFA e VFP, dapprima, e dei VFP1, VFP4 e VSP, hanno determinato gradatamente la trasformazione della F.A. da Esercito di massa - fondato sulla leva - in strumento snello, flessibile, modulare, interoperabile e prontamente impiegabile sia sul territorio nazionale che su quello internazionale. Infatti, dopo la caduta del Muro di Berlino, la suddivisione dello scenario mondiale in due aree di influenza speculari e contrapposte tra loro (NATO avverso Patto di Varsavia) è stata sostituita da una più complessa e frammentaria realtà strategica, nella quale è preponderante il rischio di “conflitti asimmetrici”, caratterizzati dalla presenza di un avversario difficilmente individuabile, che usa tattiche di guerriglia e che dispiega le proprie forze in ampie aree territoriali. In tale mutato scenario globale, l’Esercito Italiano è costantemente impegnato in operazioni sia sul territorio nazionale sia in ambito internazionale, volte in particolare al mantenimento della pace e sicurezza internazionali ed al contrasto del terrorismo, soprattutto di quello di ispirazione fondamentalista. </a:t>
            </a:r>
            <a:endParaRPr b="0" lang="it-IT" sz="1000" spc="-1" strike="noStrike">
              <a:latin typeface="Arial"/>
            </a:endParaRPr>
          </a:p>
          <a:p>
            <a:pPr marL="216000" indent="-214200" algn="just">
              <a:lnSpc>
                <a:spcPct val="100000"/>
              </a:lnSpc>
            </a:pPr>
            <a:endParaRPr b="0" lang="it-IT" sz="1000" spc="-1" strike="noStrike">
              <a:latin typeface="Arial"/>
            </a:endParaRPr>
          </a:p>
        </p:txBody>
      </p:sp>
      <p:sp>
        <p:nvSpPr>
          <p:cNvPr id="358"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0A8E63D2-7C49-458C-B12E-1620666DB4DB}"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59"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E164D136-DCE0-4A81-8441-B690EB4ED6C0}"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61" name="PlaceHolder 2"/>
          <p:cNvSpPr>
            <a:spLocks noGrp="1"/>
          </p:cNvSpPr>
          <p:nvPr>
            <p:ph type="sldImg"/>
          </p:nvPr>
        </p:nvSpPr>
        <p:spPr>
          <a:xfrm>
            <a:off x="917640" y="744480"/>
            <a:ext cx="4958640" cy="3720600"/>
          </a:xfrm>
          <a:prstGeom prst="rect">
            <a:avLst/>
          </a:prstGeom>
        </p:spPr>
      </p:sp>
      <p:sp>
        <p:nvSpPr>
          <p:cNvPr id="362"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Il 3 novembre 1996, nella ricorrenza della festa delle Forze Armate, il Presidente della Repubblica Oscar Luigi Scalfaro ha consegnato al Capo di Stato Maggiore dell'Esercito la Bandiera di guerra dell'Esercito, concessa con decreto in data 6 marzo 1996. La solenne cerimonia si è svolta a Roma, alla presenza delle Bandiere delle Armi e dei Corpi nonché delle Bandiere della Marina Militare e dell'Aeronautica Militare. La Bandiera di Guerra è la sintesi di tutte le onorificenze/ricompense concesse dai supremi rappresentanti delle Istituzioni nazionali alla Forza Armata nel corso della sua esistenza, come di seguito elencate:</a:t>
            </a:r>
            <a:endParaRPr b="0" lang="it-IT" sz="1000" spc="-1" strike="noStrike">
              <a:latin typeface="Arial"/>
            </a:endParaRPr>
          </a:p>
          <a:p>
            <a:pPr marL="216000" indent="-214200" algn="just">
              <a:lnSpc>
                <a:spcPct val="100000"/>
              </a:lnSpc>
            </a:pPr>
            <a:r>
              <a:rPr b="0" lang="it-IT" sz="1000" spc="-1" strike="noStrike">
                <a:latin typeface="Tahoma"/>
              </a:rPr>
              <a:t>n.3 Croci di Cavaliere dell'Ordine Militare d'Italia:</a:t>
            </a:r>
            <a:endParaRPr b="0" lang="it-IT" sz="1000" spc="-1" strike="noStrike">
              <a:latin typeface="Arial"/>
            </a:endParaRPr>
          </a:p>
          <a:p>
            <a:pPr marL="216000" indent="-214200" algn="just">
              <a:lnSpc>
                <a:spcPct val="100000"/>
              </a:lnSpc>
            </a:pPr>
            <a:r>
              <a:rPr b="0" lang="it-IT" sz="1000" spc="-1" strike="noStrike">
                <a:latin typeface="Tahoma"/>
              </a:rPr>
              <a:t>n.1 Medaglia d'Oro al Valor Militare;</a:t>
            </a:r>
            <a:endParaRPr b="0" lang="it-IT" sz="1000" spc="-1" strike="noStrike">
              <a:latin typeface="Arial"/>
            </a:endParaRPr>
          </a:p>
          <a:p>
            <a:pPr marL="216000" indent="-214200" algn="just">
              <a:lnSpc>
                <a:spcPct val="100000"/>
              </a:lnSpc>
            </a:pPr>
            <a:r>
              <a:rPr b="0" lang="it-IT" sz="1000" spc="-1" strike="noStrike">
                <a:latin typeface="Tahoma"/>
              </a:rPr>
              <a:t>n.2 Medaglie d'Oro al Valor Civile;</a:t>
            </a:r>
            <a:endParaRPr b="0" lang="it-IT" sz="1000" spc="-1" strike="noStrike">
              <a:latin typeface="Arial"/>
            </a:endParaRPr>
          </a:p>
          <a:p>
            <a:pPr marL="216000" indent="-214200" algn="just">
              <a:lnSpc>
                <a:spcPct val="100000"/>
              </a:lnSpc>
            </a:pPr>
            <a:r>
              <a:rPr b="0" lang="it-IT" sz="1000" spc="-1" strike="noStrike">
                <a:latin typeface="Tahoma"/>
              </a:rPr>
              <a:t>n.1 Medaglia d'Argento al Valor Civile;</a:t>
            </a:r>
            <a:endParaRPr b="0" lang="it-IT" sz="1000" spc="-1" strike="noStrike">
              <a:latin typeface="Arial"/>
            </a:endParaRPr>
          </a:p>
          <a:p>
            <a:pPr marL="216000" indent="-214200" algn="just">
              <a:lnSpc>
                <a:spcPct val="100000"/>
              </a:lnSpc>
            </a:pPr>
            <a:r>
              <a:rPr b="0" lang="it-IT" sz="1000" spc="-1" strike="noStrike">
                <a:latin typeface="Tahoma"/>
              </a:rPr>
              <a:t>n.1 Medaglia d'Oro al Merito Civile;</a:t>
            </a:r>
            <a:endParaRPr b="0" lang="it-IT" sz="1000" spc="-1" strike="noStrike">
              <a:latin typeface="Arial"/>
            </a:endParaRPr>
          </a:p>
          <a:p>
            <a:pPr marL="216000" indent="-214200" algn="just">
              <a:lnSpc>
                <a:spcPct val="100000"/>
              </a:lnSpc>
            </a:pPr>
            <a:r>
              <a:rPr b="0" lang="it-IT" sz="1000" spc="-1" strike="noStrike">
                <a:latin typeface="Tahoma"/>
              </a:rPr>
              <a:t>n.1 Medaglia d'Argento al Merito Civile;</a:t>
            </a:r>
            <a:endParaRPr b="0" lang="it-IT" sz="1000" spc="-1" strike="noStrike">
              <a:latin typeface="Arial"/>
            </a:endParaRPr>
          </a:p>
          <a:p>
            <a:pPr marL="216000" indent="-214200" algn="just">
              <a:lnSpc>
                <a:spcPct val="100000"/>
              </a:lnSpc>
            </a:pPr>
            <a:r>
              <a:rPr b="0" lang="it-IT" sz="1000" spc="-1" strike="noStrike">
                <a:latin typeface="Tahoma"/>
              </a:rPr>
              <a:t>n.1 Medaglia d'Oro al Merito della Croce Rossa Italiana;</a:t>
            </a:r>
            <a:endParaRPr b="0" lang="it-IT" sz="1000" spc="-1" strike="noStrike">
              <a:latin typeface="Arial"/>
            </a:endParaRPr>
          </a:p>
          <a:p>
            <a:pPr marL="216000" indent="-214200" algn="just">
              <a:lnSpc>
                <a:spcPct val="100000"/>
              </a:lnSpc>
            </a:pPr>
            <a:r>
              <a:rPr b="0" lang="it-IT" sz="1000" spc="-1" strike="noStrike">
                <a:latin typeface="Tahoma"/>
              </a:rPr>
              <a:t>n.1 Medaglia d'Oro al Merito della Sanità Pubblica.</a:t>
            </a:r>
            <a:endParaRPr b="0" lang="it-IT" sz="1000" spc="-1" strike="noStrike">
              <a:latin typeface="Arial"/>
            </a:endParaRPr>
          </a:p>
          <a:p>
            <a:pPr marL="216000" indent="-214200">
              <a:lnSpc>
                <a:spcPct val="100000"/>
              </a:lnSpc>
            </a:pPr>
            <a:endParaRPr b="0" lang="it-IT" sz="1000" spc="-1" strike="noStrike">
              <a:latin typeface="Arial"/>
            </a:endParaRPr>
          </a:p>
        </p:txBody>
      </p:sp>
      <p:sp>
        <p:nvSpPr>
          <p:cNvPr id="363"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51D01CF1-7CAB-493A-8CAD-43CB8A066A2C}"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64"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4D1A8108-8D6F-4077-9D31-31051E62BC97}"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66" name="PlaceHolder 2"/>
          <p:cNvSpPr>
            <a:spLocks noGrp="1"/>
          </p:cNvSpPr>
          <p:nvPr>
            <p:ph type="sldImg"/>
          </p:nvPr>
        </p:nvSpPr>
        <p:spPr>
          <a:xfrm>
            <a:off x="917640" y="744480"/>
            <a:ext cx="4958640" cy="3720600"/>
          </a:xfrm>
          <a:prstGeom prst="rect">
            <a:avLst/>
          </a:prstGeom>
        </p:spPr>
      </p:sp>
      <p:sp>
        <p:nvSpPr>
          <p:cNvPr id="367" name="PlaceHolder 3"/>
          <p:cNvSpPr>
            <a:spLocks noGrp="1"/>
          </p:cNvSpPr>
          <p:nvPr>
            <p:ph type="body"/>
          </p:nvPr>
        </p:nvSpPr>
        <p:spPr>
          <a:xfrm>
            <a:off x="679320" y="4714920"/>
            <a:ext cx="5434920" cy="4466520"/>
          </a:xfrm>
          <a:prstGeom prst="rect">
            <a:avLst/>
          </a:prstGeom>
        </p:spPr>
        <p:txBody>
          <a:bodyPr lIns="92160" rIns="92160" tIns="46080" bIns="46080" anchor="ctr">
            <a:noAutofit/>
          </a:bodyPr>
          <a:p>
            <a:endParaRPr b="0" lang="it-IT" sz="2000" spc="-1" strike="noStrike">
              <a:latin typeface="Arial"/>
            </a:endParaRPr>
          </a:p>
        </p:txBody>
      </p:sp>
      <p:sp>
        <p:nvSpPr>
          <p:cNvPr id="368"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978E187E-546B-4614-902A-BCAC537EC222}"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69"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7521AB7F-80FC-4E1D-90FC-26816715117E}"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71" name="PlaceHolder 2"/>
          <p:cNvSpPr>
            <a:spLocks noGrp="1"/>
          </p:cNvSpPr>
          <p:nvPr>
            <p:ph type="sldImg"/>
          </p:nvPr>
        </p:nvSpPr>
        <p:spPr>
          <a:xfrm>
            <a:off x="917640" y="744480"/>
            <a:ext cx="4958640" cy="3720600"/>
          </a:xfrm>
          <a:prstGeom prst="rect">
            <a:avLst/>
          </a:prstGeom>
        </p:spPr>
      </p:sp>
      <p:sp>
        <p:nvSpPr>
          <p:cNvPr id="372"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gn="just">
              <a:lnSpc>
                <a:spcPct val="100000"/>
              </a:lnSpc>
            </a:pPr>
            <a:r>
              <a:rPr b="0" lang="it-IT" sz="1000" spc="-1" strike="noStrike">
                <a:latin typeface="Tahoma"/>
              </a:rPr>
              <a:t>L’Esercito è una organizzazione funzionale organizzata in branche differenti in grado di cooperare per il raggiungimento  del compito.</a:t>
            </a:r>
            <a:endParaRPr b="0" lang="it-IT" sz="1000" spc="-1" strike="noStrike">
              <a:latin typeface="Arial"/>
            </a:endParaRPr>
          </a:p>
          <a:p>
            <a:pPr marL="216000" indent="-214200" algn="just">
              <a:lnSpc>
                <a:spcPct val="100000"/>
              </a:lnSpc>
            </a:pPr>
            <a:r>
              <a:rPr b="0" lang="it-IT" sz="1000" spc="-1" strike="noStrike">
                <a:latin typeface="Tahoma"/>
              </a:rPr>
              <a:t>Per questo motivo al suo interno è suddiviso in diverse articolazioni, la cui differenziazione è visibile da alcune parti dell’uniforme. Gli alpini, i bersaglieri, i piloti, i fanti, i genieri, i trasmettitori…sono tutti parte dell’Esercito Italiano. </a:t>
            </a:r>
            <a:endParaRPr b="0" lang="it-IT" sz="1000" spc="-1" strike="noStrike">
              <a:latin typeface="Arial"/>
            </a:endParaRPr>
          </a:p>
          <a:p>
            <a:pPr marL="216000" indent="-214200" algn="just">
              <a:lnSpc>
                <a:spcPct val="100000"/>
              </a:lnSpc>
            </a:pPr>
            <a:r>
              <a:rPr b="0" lang="it-IT" sz="1000" spc="-1" strike="noStrike">
                <a:latin typeface="Tahoma"/>
              </a:rPr>
              <a:t>Tutti contribuiscono alla difesa del paese, alla partecipazione in occasione di emergenze nazionali, alle missioni internazionali.</a:t>
            </a:r>
            <a:endParaRPr b="0" lang="it-IT" sz="1000" spc="-1" strike="noStrike">
              <a:latin typeface="Arial"/>
            </a:endParaRPr>
          </a:p>
          <a:p>
            <a:pPr marL="216000" indent="-214200">
              <a:lnSpc>
                <a:spcPct val="100000"/>
              </a:lnSpc>
            </a:pPr>
            <a:endParaRPr b="0" lang="it-IT" sz="1000" spc="-1" strike="noStrike">
              <a:latin typeface="Arial"/>
            </a:endParaRPr>
          </a:p>
        </p:txBody>
      </p:sp>
      <p:sp>
        <p:nvSpPr>
          <p:cNvPr id="373"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69343759-C3C5-47AE-8F87-88DBA89A51FD}"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74"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CustomShape 1"/>
          <p:cNvSpPr/>
          <p:nvPr/>
        </p:nvSpPr>
        <p:spPr>
          <a:xfrm>
            <a:off x="3851280" y="9433080"/>
            <a:ext cx="2939400" cy="491400"/>
          </a:xfrm>
          <a:prstGeom prst="rect">
            <a:avLst/>
          </a:prstGeom>
          <a:noFill/>
          <a:ln>
            <a:noFill/>
          </a:ln>
        </p:spPr>
        <p:style>
          <a:lnRef idx="0"/>
          <a:fillRef idx="0"/>
          <a:effectRef idx="0"/>
          <a:fontRef idx="minor"/>
        </p:style>
        <p:txBody>
          <a:bodyPr lIns="92160" rIns="92160" tIns="46080" bIns="46080" anchor="b">
            <a:noAutofit/>
          </a:bodyPr>
          <a:p>
            <a:pPr algn="r">
              <a:lnSpc>
                <a:spcPct val="100000"/>
              </a:lnSpc>
            </a:pPr>
            <a:fld id="{0FFFDA9E-60C2-443F-843D-DD57FEC6DBB7}"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76" name="PlaceHolder 2"/>
          <p:cNvSpPr>
            <a:spLocks noGrp="1"/>
          </p:cNvSpPr>
          <p:nvPr>
            <p:ph type="sldImg"/>
          </p:nvPr>
        </p:nvSpPr>
        <p:spPr>
          <a:xfrm>
            <a:off x="917640" y="744480"/>
            <a:ext cx="4958640" cy="3720600"/>
          </a:xfrm>
          <a:prstGeom prst="rect">
            <a:avLst/>
          </a:prstGeom>
        </p:spPr>
      </p:sp>
      <p:sp>
        <p:nvSpPr>
          <p:cNvPr id="377" name="PlaceHolder 3"/>
          <p:cNvSpPr>
            <a:spLocks noGrp="1"/>
          </p:cNvSpPr>
          <p:nvPr>
            <p:ph type="body"/>
          </p:nvPr>
        </p:nvSpPr>
        <p:spPr>
          <a:xfrm>
            <a:off x="679320" y="4714920"/>
            <a:ext cx="5434920" cy="4466520"/>
          </a:xfrm>
          <a:prstGeom prst="rect">
            <a:avLst/>
          </a:prstGeom>
        </p:spPr>
        <p:txBody>
          <a:bodyPr lIns="92160" rIns="92160" tIns="46080" bIns="46080">
            <a:noAutofit/>
          </a:bodyPr>
          <a:p>
            <a:pPr marL="216000" indent="-214200">
              <a:lnSpc>
                <a:spcPct val="100000"/>
              </a:lnSpc>
            </a:pPr>
            <a:r>
              <a:rPr b="0" lang="it-IT" sz="1000" spc="-1" strike="noStrike">
                <a:latin typeface="Tahoma"/>
              </a:rPr>
              <a:t>L'Esercito svolge istituzionalmente:</a:t>
            </a:r>
            <a:br/>
            <a:r>
              <a:rPr b="0" lang="it-IT" sz="1000" spc="-1" strike="noStrike">
                <a:latin typeface="Tahoma"/>
              </a:rPr>
              <a:t>- compiti di difesa e di controllo esteso del territorio, anche con operazioni</a:t>
            </a:r>
            <a:r>
              <a:rPr b="0" i="1" lang="it-IT" sz="1000" spc="-1" strike="noStrike">
                <a:latin typeface="Tahoma"/>
              </a:rPr>
              <a:t> al di fuori dei confini di Stato  </a:t>
            </a:r>
            <a:r>
              <a:rPr b="0" lang="it-IT" sz="1000" spc="-1" strike="noStrike">
                <a:latin typeface="Tahoma"/>
              </a:rPr>
              <a:t>(contro organizzazioni terroristiche operanti all'estero);</a:t>
            </a:r>
            <a:br/>
            <a:r>
              <a:rPr b="0" lang="it-IT" sz="1000" spc="-1" strike="noStrike">
                <a:latin typeface="Tahoma"/>
              </a:rPr>
              <a:t>- salvaguardia delle libere istituzioni: con il contributo al controllo (deciso dal Parlamento) di aree di territorio nazionale al fine di concretizzare la presenza delle Istituzioni (esempio "Operazione Vespri Siciliani", "Strade Sicure", ecc);</a:t>
            </a:r>
            <a:br/>
            <a:r>
              <a:rPr b="0" lang="it-IT" sz="1000" spc="-1" strike="noStrike">
                <a:latin typeface="Tahoma"/>
              </a:rPr>
              <a:t>- concorso in caso di pubbliche calamità ed emergenze nazionali: terremoti, alluvioni, rischio biologico, chimico o radiologico, </a:t>
            </a:r>
            <a:r>
              <a:rPr b="0" i="1" lang="it-IT" sz="1000" spc="-1" strike="noStrike">
                <a:latin typeface="Tahoma"/>
              </a:rPr>
              <a:t>"Operazione Strade Pulite”.</a:t>
            </a:r>
            <a:endParaRPr b="0" lang="it-IT" sz="1000" spc="-1" strike="noStrike">
              <a:latin typeface="Arial"/>
            </a:endParaRPr>
          </a:p>
          <a:p>
            <a:pPr marL="216000" indent="-214200" algn="just">
              <a:lnSpc>
                <a:spcPct val="100000"/>
              </a:lnSpc>
            </a:pPr>
            <a:r>
              <a:rPr b="0" i="1" lang="it-IT" sz="1000" spc="-1" strike="noStrike">
                <a:latin typeface="Tahoma"/>
              </a:rPr>
              <a:t>Nel corso degli ultimi anni, a seguito dell'intensificarsi delle attività delle organizzazione delinquenziali operanti in alcune aree del territorio nazionale</a:t>
            </a:r>
            <a:r>
              <a:rPr b="0" lang="it-IT" sz="1000" spc="-1" strike="noStrike">
                <a:latin typeface="Tahoma"/>
              </a:rPr>
              <a:t>, le Autorità politiche hanno deciso di impiegare l'Esercito in supporto alle Forze dell'Ordine (Carabinieri, Polizia di Stato e Guardia di Finanza) per interventi indirizzati alla lotta contro la criminalità organizzata ed al controllo del fenomeno dell'immigrazione clandestina.</a:t>
            </a:r>
            <a:endParaRPr b="0" lang="it-IT" sz="1000" spc="-1" strike="noStrike">
              <a:latin typeface="Arial"/>
            </a:endParaRPr>
          </a:p>
          <a:p>
            <a:pPr marL="216000" indent="-214200" algn="just">
              <a:lnSpc>
                <a:spcPct val="100000"/>
              </a:lnSpc>
            </a:pPr>
            <a:br/>
            <a:endParaRPr b="0" lang="it-IT" sz="1000" spc="-1" strike="noStrike">
              <a:latin typeface="Arial"/>
            </a:endParaRPr>
          </a:p>
          <a:p>
            <a:pPr marL="216000" indent="-214200">
              <a:lnSpc>
                <a:spcPct val="100000"/>
              </a:lnSpc>
            </a:pPr>
            <a:endParaRPr b="0" lang="it-IT" sz="1000" spc="-1" strike="noStrike">
              <a:latin typeface="Arial"/>
            </a:endParaRPr>
          </a:p>
        </p:txBody>
      </p:sp>
      <p:sp>
        <p:nvSpPr>
          <p:cNvPr id="378" name="CustomShape 4"/>
          <p:cNvSpPr/>
          <p:nvPr/>
        </p:nvSpPr>
        <p:spPr>
          <a:xfrm>
            <a:off x="3851280" y="9433080"/>
            <a:ext cx="2941200" cy="49320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3BB86C18-7823-49EB-8C19-F6F632DE51F5}" type="slidenum">
              <a:rPr b="0" lang="it-IT" sz="1200" spc="-1" strike="noStrike">
                <a:solidFill>
                  <a:srgbClr val="000000"/>
                </a:solidFill>
                <a:latin typeface="Arial"/>
                <a:ea typeface="Microsoft YaHei"/>
              </a:rPr>
              <a:t>&lt;numero&gt;</a:t>
            </a:fld>
            <a:endParaRPr b="0" lang="it-IT" sz="1200" spc="-1" strike="noStrike">
              <a:latin typeface="Arial"/>
            </a:endParaRPr>
          </a:p>
        </p:txBody>
      </p:sp>
      <p:sp>
        <p:nvSpPr>
          <p:cNvPr id="379" name="CustomShape 5"/>
          <p:cNvSpPr/>
          <p:nvPr/>
        </p:nvSpPr>
        <p:spPr>
          <a:xfrm>
            <a:off x="0" y="0"/>
            <a:ext cx="2941200" cy="493200"/>
          </a:xfrm>
          <a:prstGeom prst="rect">
            <a:avLst/>
          </a:prstGeom>
          <a:noFill/>
          <a:ln w="9360">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2"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4"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4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47"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1"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52"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53"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56"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57"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60"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61"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63" name="PlaceHolder 2"/>
          <p:cNvSpPr>
            <a:spLocks noGrp="1"/>
          </p:cNvSpPr>
          <p:nvPr>
            <p:ph type="body"/>
          </p:nvPr>
        </p:nvSpPr>
        <p:spPr>
          <a:xfrm>
            <a:off x="457200" y="1604520"/>
            <a:ext cx="8229240" cy="1896840"/>
          </a:xfrm>
          <a:prstGeom prst="rect">
            <a:avLst/>
          </a:prstGeom>
        </p:spPr>
        <p:txBody>
          <a:bodyPr lIns="0" rIns="0" tIns="0" bIns="0">
            <a:normAutofit/>
          </a:bodyPr>
          <a:p>
            <a:endParaRPr b="0" lang="it-IT" sz="3200" spc="-1" strike="noStrike">
              <a:latin typeface="Arial"/>
            </a:endParaRPr>
          </a:p>
        </p:txBody>
      </p:sp>
      <p:sp>
        <p:nvSpPr>
          <p:cNvPr id="64" name="PlaceHolder 3"/>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66"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6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68"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
        <p:nvSpPr>
          <p:cNvPr id="69" name="PlaceHolder 5"/>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71" name="PlaceHolder 2"/>
          <p:cNvSpPr>
            <a:spLocks noGrp="1"/>
          </p:cNvSpPr>
          <p:nvPr>
            <p:ph type="body"/>
          </p:nvPr>
        </p:nvSpPr>
        <p:spPr>
          <a:xfrm>
            <a:off x="457200" y="1604520"/>
            <a:ext cx="2649600" cy="1896840"/>
          </a:xfrm>
          <a:prstGeom prst="rect">
            <a:avLst/>
          </a:prstGeom>
        </p:spPr>
        <p:txBody>
          <a:bodyPr lIns="0" rIns="0" tIns="0" bIns="0">
            <a:normAutofit/>
          </a:bodyPr>
          <a:p>
            <a:endParaRPr b="0" lang="it-IT" sz="3200" spc="-1" strike="noStrike">
              <a:latin typeface="Arial"/>
            </a:endParaRPr>
          </a:p>
        </p:txBody>
      </p:sp>
      <p:sp>
        <p:nvSpPr>
          <p:cNvPr id="72" name="PlaceHolder 3"/>
          <p:cNvSpPr>
            <a:spLocks noGrp="1"/>
          </p:cNvSpPr>
          <p:nvPr>
            <p:ph type="body"/>
          </p:nvPr>
        </p:nvSpPr>
        <p:spPr>
          <a:xfrm>
            <a:off x="3239640" y="1604520"/>
            <a:ext cx="2649600" cy="1896840"/>
          </a:xfrm>
          <a:prstGeom prst="rect">
            <a:avLst/>
          </a:prstGeom>
        </p:spPr>
        <p:txBody>
          <a:bodyPr lIns="0" rIns="0" tIns="0" bIns="0">
            <a:normAutofit/>
          </a:bodyPr>
          <a:p>
            <a:endParaRPr b="0" lang="it-IT" sz="3200" spc="-1" strike="noStrike">
              <a:latin typeface="Arial"/>
            </a:endParaRPr>
          </a:p>
        </p:txBody>
      </p:sp>
      <p:sp>
        <p:nvSpPr>
          <p:cNvPr id="73" name="PlaceHolder 4"/>
          <p:cNvSpPr>
            <a:spLocks noGrp="1"/>
          </p:cNvSpPr>
          <p:nvPr>
            <p:ph type="body"/>
          </p:nvPr>
        </p:nvSpPr>
        <p:spPr>
          <a:xfrm>
            <a:off x="6022080" y="1604520"/>
            <a:ext cx="2649600" cy="1896840"/>
          </a:xfrm>
          <a:prstGeom prst="rect">
            <a:avLst/>
          </a:prstGeom>
        </p:spPr>
        <p:txBody>
          <a:bodyPr lIns="0" rIns="0" tIns="0" bIns="0">
            <a:normAutofit/>
          </a:bodyPr>
          <a:p>
            <a:endParaRPr b="0" lang="it-IT" sz="3200" spc="-1" strike="noStrike">
              <a:latin typeface="Arial"/>
            </a:endParaRPr>
          </a:p>
        </p:txBody>
      </p:sp>
      <p:sp>
        <p:nvSpPr>
          <p:cNvPr id="74" name="PlaceHolder 5"/>
          <p:cNvSpPr>
            <a:spLocks noGrp="1"/>
          </p:cNvSpPr>
          <p:nvPr>
            <p:ph type="body"/>
          </p:nvPr>
        </p:nvSpPr>
        <p:spPr>
          <a:xfrm>
            <a:off x="457200" y="3682080"/>
            <a:ext cx="2649600" cy="1896840"/>
          </a:xfrm>
          <a:prstGeom prst="rect">
            <a:avLst/>
          </a:prstGeom>
        </p:spPr>
        <p:txBody>
          <a:bodyPr lIns="0" rIns="0" tIns="0" bIns="0">
            <a:normAutofit/>
          </a:bodyPr>
          <a:p>
            <a:endParaRPr b="0" lang="it-IT" sz="3200" spc="-1" strike="noStrike">
              <a:latin typeface="Arial"/>
            </a:endParaRPr>
          </a:p>
        </p:txBody>
      </p:sp>
      <p:sp>
        <p:nvSpPr>
          <p:cNvPr id="75" name="PlaceHolder 6"/>
          <p:cNvSpPr>
            <a:spLocks noGrp="1"/>
          </p:cNvSpPr>
          <p:nvPr>
            <p:ph type="body"/>
          </p:nvPr>
        </p:nvSpPr>
        <p:spPr>
          <a:xfrm>
            <a:off x="3239640" y="3682080"/>
            <a:ext cx="2649600" cy="1896840"/>
          </a:xfrm>
          <a:prstGeom prst="rect">
            <a:avLst/>
          </a:prstGeom>
        </p:spPr>
        <p:txBody>
          <a:bodyPr lIns="0" rIns="0" tIns="0" bIns="0">
            <a:normAutofit/>
          </a:bodyPr>
          <a:p>
            <a:endParaRPr b="0" lang="it-IT" sz="3200" spc="-1" strike="noStrike">
              <a:latin typeface="Arial"/>
            </a:endParaRPr>
          </a:p>
        </p:txBody>
      </p:sp>
      <p:sp>
        <p:nvSpPr>
          <p:cNvPr id="76" name="PlaceHolder 7"/>
          <p:cNvSpPr>
            <a:spLocks noGrp="1"/>
          </p:cNvSpPr>
          <p:nvPr>
            <p:ph type="body"/>
          </p:nvPr>
        </p:nvSpPr>
        <p:spPr>
          <a:xfrm>
            <a:off x="6022080" y="3682080"/>
            <a:ext cx="26496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it-IT"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it-IT"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it-IT"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it-IT"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it-IT"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it-IT"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it-IT"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it-IT"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38" name="CustomShape 1"/>
          <p:cNvSpPr/>
          <p:nvPr/>
        </p:nvSpPr>
        <p:spPr>
          <a:xfrm>
            <a:off x="3124080" y="6356520"/>
            <a:ext cx="2893320" cy="362880"/>
          </a:xfrm>
          <a:prstGeom prst="rect">
            <a:avLst/>
          </a:prstGeom>
          <a:noFill/>
          <a:ln w="9360">
            <a:noFill/>
          </a:ln>
        </p:spPr>
        <p:style>
          <a:lnRef idx="0"/>
          <a:fillRef idx="0"/>
          <a:effectRef idx="0"/>
          <a:fontRef idx="minor"/>
        </p:style>
      </p:sp>
      <p:sp>
        <p:nvSpPr>
          <p:cNvPr id="39" name="PlaceHolder 2"/>
          <p:cNvSpPr>
            <a:spLocks noGrp="1"/>
          </p:cNvSpPr>
          <p:nvPr>
            <p:ph type="title"/>
          </p:nvPr>
        </p:nvSpPr>
        <p:spPr>
          <a:xfrm>
            <a:off x="457200" y="273600"/>
            <a:ext cx="8229240" cy="11448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40"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slideLayout" Target="../slideLayouts/slideLayout1.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image" Target="../media/image38.jpeg"/><Relationship Id="rId4" Type="http://schemas.openxmlformats.org/officeDocument/2006/relationships/slideLayout" Target="../slideLayouts/slideLayout13.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jpeg"/><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png"/><Relationship Id="rId11" Type="http://schemas.openxmlformats.org/officeDocument/2006/relationships/image" Target="../media/image52.png"/><Relationship Id="rId12" Type="http://schemas.openxmlformats.org/officeDocument/2006/relationships/image" Target="../media/image53.jpeg"/><Relationship Id="rId13" Type="http://schemas.openxmlformats.org/officeDocument/2006/relationships/image" Target="../media/image54.jpeg"/><Relationship Id="rId14" Type="http://schemas.openxmlformats.org/officeDocument/2006/relationships/image" Target="../media/image55.jpeg"/><Relationship Id="rId15" Type="http://schemas.openxmlformats.org/officeDocument/2006/relationships/slideLayout" Target="../slideLayouts/slideLayout13.xml"/><Relationship Id="rId1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image" Target="../media/image61.jpeg"/><Relationship Id="rId4" Type="http://schemas.openxmlformats.org/officeDocument/2006/relationships/slideLayout" Target="../slideLayouts/slideLayout13.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slideLayout" Target="../slideLayouts/slideLayout13.xml"/><Relationship Id="rId7"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jpeg"/><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13.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3.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image" Target="../media/image75.jpeg"/><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slideLayout" Target="../slideLayouts/slideLayout13.xml"/><Relationship Id="rId6"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1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79.jpeg"/><Relationship Id="rId2" Type="http://schemas.openxmlformats.org/officeDocument/2006/relationships/image" Target="../media/image80.jpeg"/><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slideLayout" Target="../slideLayouts/slideLayout13.xml"/><Relationship Id="rId6"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slideLayout" Target="../slideLayouts/slideLayout13.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 Id="rId4" Type="http://schemas.openxmlformats.org/officeDocument/2006/relationships/slideLayout" Target="../slideLayouts/slideLayout13.xml"/><Relationship Id="rId5"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image" Target="../media/image88.jpeg"/><Relationship Id="rId3" Type="http://schemas.openxmlformats.org/officeDocument/2006/relationships/image" Target="../media/image89.jpeg"/><Relationship Id="rId4" Type="http://schemas.openxmlformats.org/officeDocument/2006/relationships/slideLayout" Target="../slideLayouts/slideLayout13.xml"/><Relationship Id="rId5"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image" Target="../media/image91.jpeg"/><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jpeg"/><Relationship Id="rId9" Type="http://schemas.openxmlformats.org/officeDocument/2006/relationships/slideLayout" Target="../slideLayouts/slideLayout13.xml"/><Relationship Id="rId10"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slideLayout" Target="../slideLayouts/slideLayout13.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13.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slideLayout" Target="../slideLayouts/slideLayout13.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jpeg"/><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png"/><Relationship Id="rId7" Type="http://schemas.openxmlformats.org/officeDocument/2006/relationships/slideLayout" Target="../slideLayouts/slideLayout13.xml"/><Relationship Id="rId8"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slideLayout" Target="../slideLayouts/slideLayout13.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slideLayout" Target="../slideLayouts/slideLayout13.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slideLayout" Target="../slideLayouts/slideLayout13.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slideLayout" Target="../slideLayouts/slideLayout13.xml"/><Relationship Id="rId9"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slideLayout" Target="../slideLayouts/slideLayout13.xml"/><Relationship Id="rId8"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Picture 1" descr=""/>
          <p:cNvPicPr/>
          <p:nvPr/>
        </p:nvPicPr>
        <p:blipFill>
          <a:blip r:embed="rId1"/>
          <a:stretch/>
        </p:blipFill>
        <p:spPr>
          <a:xfrm>
            <a:off x="7572240" y="352440"/>
            <a:ext cx="1209240" cy="744120"/>
          </a:xfrm>
          <a:prstGeom prst="rect">
            <a:avLst/>
          </a:prstGeom>
          <a:ln w="9360">
            <a:noFill/>
          </a:ln>
        </p:spPr>
      </p:pic>
      <p:sp>
        <p:nvSpPr>
          <p:cNvPr id="84" name="CustomShape 1"/>
          <p:cNvSpPr/>
          <p:nvPr/>
        </p:nvSpPr>
        <p:spPr>
          <a:xfrm>
            <a:off x="0" y="6357960"/>
            <a:ext cx="9141840" cy="497880"/>
          </a:xfrm>
          <a:prstGeom prst="rect">
            <a:avLst/>
          </a:prstGeom>
          <a:solidFill>
            <a:srgbClr val="002169"/>
          </a:solidFill>
          <a:ln w="9360">
            <a:noFill/>
          </a:ln>
        </p:spPr>
        <p:style>
          <a:lnRef idx="0"/>
          <a:fillRef idx="0"/>
          <a:effectRef idx="0"/>
          <a:fontRef idx="minor"/>
        </p:style>
      </p:sp>
      <p:sp>
        <p:nvSpPr>
          <p:cNvPr id="85" name="CustomShape 2"/>
          <p:cNvSpPr/>
          <p:nvPr/>
        </p:nvSpPr>
        <p:spPr>
          <a:xfrm>
            <a:off x="0" y="6215040"/>
            <a:ext cx="9141840" cy="140760"/>
          </a:xfrm>
          <a:prstGeom prst="rect">
            <a:avLst/>
          </a:prstGeom>
          <a:solidFill>
            <a:srgbClr val="e4d079"/>
          </a:solidFill>
          <a:ln w="9360">
            <a:noFill/>
          </a:ln>
        </p:spPr>
        <p:style>
          <a:lnRef idx="0"/>
          <a:fillRef idx="0"/>
          <a:effectRef idx="0"/>
          <a:fontRef idx="minor"/>
        </p:style>
      </p:sp>
      <p:sp>
        <p:nvSpPr>
          <p:cNvPr id="86" name="Line 3"/>
          <p:cNvSpPr/>
          <p:nvPr/>
        </p:nvSpPr>
        <p:spPr>
          <a:xfrm>
            <a:off x="1000080" y="3357360"/>
            <a:ext cx="7143480" cy="1440"/>
          </a:xfrm>
          <a:prstGeom prst="line">
            <a:avLst/>
          </a:prstGeom>
          <a:ln w="9360">
            <a:solidFill>
              <a:srgbClr val="4a7ebb"/>
            </a:solidFill>
            <a:miter/>
          </a:ln>
        </p:spPr>
        <p:style>
          <a:lnRef idx="0"/>
          <a:fillRef idx="0"/>
          <a:effectRef idx="0"/>
          <a:fontRef idx="minor"/>
        </p:style>
      </p:sp>
      <p:sp>
        <p:nvSpPr>
          <p:cNvPr id="87" name="CustomShape 4"/>
          <p:cNvSpPr/>
          <p:nvPr/>
        </p:nvSpPr>
        <p:spPr>
          <a:xfrm>
            <a:off x="928800" y="1125360"/>
            <a:ext cx="7284600" cy="179964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800" spc="-1" strike="noStrike">
                <a:solidFill>
                  <a:srgbClr val="000000"/>
                </a:solidFill>
                <a:latin typeface="Tahoma"/>
                <a:ea typeface="Microsoft YaHei"/>
              </a:rPr>
              <a:t>ESERCITO ITALIANO </a:t>
            </a:r>
            <a:endParaRPr b="0" lang="it-IT" sz="2800" spc="-1" strike="noStrike">
              <a:latin typeface="Arial"/>
            </a:endParaRPr>
          </a:p>
          <a:p>
            <a:pPr algn="ctr">
              <a:lnSpc>
                <a:spcPct val="100000"/>
              </a:lnSpc>
            </a:pPr>
            <a:r>
              <a:rPr b="1" lang="it-IT" sz="2800" spc="-1" strike="noStrike">
                <a:solidFill>
                  <a:srgbClr val="000000"/>
                </a:solidFill>
                <a:latin typeface="Tahoma"/>
                <a:ea typeface="Microsoft YaHei"/>
              </a:rPr>
              <a:t>-----</a:t>
            </a:r>
            <a:endParaRPr b="0" lang="it-IT" sz="2800" spc="-1" strike="noStrike">
              <a:latin typeface="Arial"/>
            </a:endParaRPr>
          </a:p>
          <a:p>
            <a:pPr algn="ctr">
              <a:lnSpc>
                <a:spcPct val="100000"/>
              </a:lnSpc>
            </a:pPr>
            <a:r>
              <a:rPr b="1" i="1" lang="it-IT" sz="2800" spc="-1" strike="noStrike">
                <a:solidFill>
                  <a:srgbClr val="000000"/>
                </a:solidFill>
                <a:latin typeface="Tahoma"/>
                <a:ea typeface="Microsoft YaHei"/>
              </a:rPr>
              <a:t>#noicisiamosempre</a:t>
            </a:r>
            <a:endParaRPr b="0" lang="it-IT" sz="2800" spc="-1" strike="noStrike">
              <a:latin typeface="Arial"/>
            </a:endParaRPr>
          </a:p>
          <a:p>
            <a:pPr algn="ctr">
              <a:lnSpc>
                <a:spcPct val="100000"/>
              </a:lnSpc>
            </a:pPr>
            <a:r>
              <a:rPr b="1" i="1" lang="it-IT" sz="2800" spc="-1" strike="noStrike">
                <a:solidFill>
                  <a:srgbClr val="000000"/>
                </a:solidFill>
                <a:latin typeface="Tahoma"/>
                <a:ea typeface="Microsoft YaHei"/>
              </a:rPr>
              <a:t>#dipiùinsieme </a:t>
            </a:r>
            <a:endParaRPr b="0" lang="it-IT" sz="2800" spc="-1" strike="noStrike">
              <a:latin typeface="Arial"/>
            </a:endParaRPr>
          </a:p>
        </p:txBody>
      </p:sp>
      <p:sp>
        <p:nvSpPr>
          <p:cNvPr id="88" name="CustomShape 5"/>
          <p:cNvSpPr/>
          <p:nvPr/>
        </p:nvSpPr>
        <p:spPr>
          <a:xfrm>
            <a:off x="1800000" y="3448080"/>
            <a:ext cx="5399280" cy="3366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1600" spc="-1" strike="noStrike">
                <a:solidFill>
                  <a:srgbClr val="000000"/>
                </a:solidFill>
                <a:latin typeface="Tahoma"/>
                <a:ea typeface="Microsoft YaHei"/>
              </a:rPr>
              <a:t>GENOVA, ORIENTAMENTI 2022</a:t>
            </a:r>
            <a:endParaRPr b="0" lang="it-IT" sz="1600" spc="-1" strike="noStrike">
              <a:latin typeface="Arial"/>
            </a:endParaRPr>
          </a:p>
        </p:txBody>
      </p:sp>
      <p:pic>
        <p:nvPicPr>
          <p:cNvPr id="89" name="Picture 7" descr=""/>
          <p:cNvPicPr/>
          <p:nvPr/>
        </p:nvPicPr>
        <p:blipFill>
          <a:blip r:embed="rId2"/>
          <a:stretch/>
        </p:blipFill>
        <p:spPr>
          <a:xfrm>
            <a:off x="250920" y="189000"/>
            <a:ext cx="798120" cy="1225080"/>
          </a:xfrm>
          <a:prstGeom prst="rect">
            <a:avLst/>
          </a:prstGeom>
          <a:ln w="9360">
            <a:noFill/>
          </a:ln>
        </p:spPr>
      </p:pic>
      <p:pic>
        <p:nvPicPr>
          <p:cNvPr id="90" name="Picture 8" descr=""/>
          <p:cNvPicPr/>
          <p:nvPr/>
        </p:nvPicPr>
        <p:blipFill>
          <a:blip r:embed="rId3"/>
          <a:stretch/>
        </p:blipFill>
        <p:spPr>
          <a:xfrm>
            <a:off x="96840" y="4197240"/>
            <a:ext cx="2941200" cy="1958400"/>
          </a:xfrm>
          <a:prstGeom prst="rect">
            <a:avLst/>
          </a:prstGeom>
          <a:ln w="9360">
            <a:noFill/>
          </a:ln>
        </p:spPr>
      </p:pic>
      <p:pic>
        <p:nvPicPr>
          <p:cNvPr id="91" name="Picture 10" descr=""/>
          <p:cNvPicPr/>
          <p:nvPr/>
        </p:nvPicPr>
        <p:blipFill>
          <a:blip r:embed="rId4"/>
          <a:stretch/>
        </p:blipFill>
        <p:spPr>
          <a:xfrm>
            <a:off x="6113520" y="4197240"/>
            <a:ext cx="2939400" cy="1958400"/>
          </a:xfrm>
          <a:prstGeom prst="rect">
            <a:avLst/>
          </a:prstGeom>
          <a:ln w="9360">
            <a:noFill/>
          </a:ln>
        </p:spPr>
      </p:pic>
      <p:pic>
        <p:nvPicPr>
          <p:cNvPr id="92" name="Picture 11" descr=""/>
          <p:cNvPicPr/>
          <p:nvPr/>
        </p:nvPicPr>
        <p:blipFill>
          <a:blip r:embed="rId5"/>
          <a:stretch/>
        </p:blipFill>
        <p:spPr>
          <a:xfrm>
            <a:off x="3103560" y="4197240"/>
            <a:ext cx="2945880" cy="1958400"/>
          </a:xfrm>
          <a:prstGeom prst="rect">
            <a:avLst/>
          </a:prstGeom>
          <a:ln w="936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CustomShape 1"/>
          <p:cNvSpPr/>
          <p:nvPr/>
        </p:nvSpPr>
        <p:spPr>
          <a:xfrm>
            <a:off x="108000" y="550800"/>
            <a:ext cx="8854560" cy="703080"/>
          </a:xfrm>
          <a:prstGeom prst="rect">
            <a:avLst/>
          </a:prstGeom>
          <a:noFill/>
          <a:ln w="9360">
            <a:noFill/>
          </a:ln>
        </p:spPr>
        <p:style>
          <a:lnRef idx="0"/>
          <a:fillRef idx="0"/>
          <a:effectRef idx="0"/>
          <a:fontRef idx="minor"/>
        </p:style>
        <p:txBody>
          <a:bodyPr lIns="90000" rIns="90000" tIns="46800" bIns="46800">
            <a:spAutoFit/>
          </a:bodyPr>
          <a:p>
            <a:pPr marL="800280" indent="-339120" algn="ctr">
              <a:lnSpc>
                <a:spcPct val="200000"/>
              </a:lnSpc>
            </a:pPr>
            <a:r>
              <a:rPr b="1" lang="it-IT" sz="2000" spc="-1" strike="noStrike">
                <a:solidFill>
                  <a:srgbClr val="000000"/>
                </a:solidFill>
                <a:latin typeface="Tahoma"/>
                <a:ea typeface="Microsoft YaHei"/>
              </a:rPr>
              <a:t>IMPIEGO IN AMBITO INTERNAZIONALE</a:t>
            </a:r>
            <a:endParaRPr b="0" lang="it-IT" sz="2000" spc="-1" strike="noStrike">
              <a:latin typeface="Arial"/>
            </a:endParaRPr>
          </a:p>
        </p:txBody>
      </p:sp>
      <p:sp>
        <p:nvSpPr>
          <p:cNvPr id="145"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CHI SIAMO OGGI</a:t>
            </a:r>
            <a:endParaRPr b="0" lang="it-IT" sz="2400" spc="-1" strike="noStrike">
              <a:latin typeface="Arial"/>
            </a:endParaRPr>
          </a:p>
        </p:txBody>
      </p:sp>
      <p:sp>
        <p:nvSpPr>
          <p:cNvPr id="146" name="CustomShape 3"/>
          <p:cNvSpPr/>
          <p:nvPr/>
        </p:nvSpPr>
        <p:spPr>
          <a:xfrm>
            <a:off x="-146160" y="2252520"/>
            <a:ext cx="3461760" cy="64188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1800" spc="-1" strike="noStrike">
                <a:solidFill>
                  <a:srgbClr val="000000"/>
                </a:solidFill>
                <a:latin typeface="Tahoma"/>
                <a:ea typeface="Microsoft YaHei"/>
              </a:rPr>
              <a:t>OPERAZIONI DI MANTENIMENTO DELLA PACE</a:t>
            </a:r>
            <a:endParaRPr b="0" lang="it-IT" sz="1800" spc="-1" strike="noStrike">
              <a:latin typeface="Arial"/>
            </a:endParaRPr>
          </a:p>
        </p:txBody>
      </p:sp>
      <p:sp>
        <p:nvSpPr>
          <p:cNvPr id="147" name="CustomShape 4"/>
          <p:cNvSpPr/>
          <p:nvPr/>
        </p:nvSpPr>
        <p:spPr>
          <a:xfrm>
            <a:off x="3187800" y="3225960"/>
            <a:ext cx="2518920" cy="9162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1800" spc="-1" strike="noStrike">
                <a:solidFill>
                  <a:srgbClr val="000000"/>
                </a:solidFill>
                <a:latin typeface="Tahoma"/>
                <a:ea typeface="Microsoft YaHei"/>
              </a:rPr>
              <a:t>OPERAZIONI DI SOCCORSO UMANITARIO</a:t>
            </a:r>
            <a:endParaRPr b="0" lang="it-IT" sz="1800" spc="-1" strike="noStrike">
              <a:latin typeface="Arial"/>
            </a:endParaRPr>
          </a:p>
        </p:txBody>
      </p:sp>
      <p:sp>
        <p:nvSpPr>
          <p:cNvPr id="148" name="CustomShape 5"/>
          <p:cNvSpPr/>
          <p:nvPr/>
        </p:nvSpPr>
        <p:spPr>
          <a:xfrm>
            <a:off x="5867280" y="2276640"/>
            <a:ext cx="3455280" cy="119052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1800" spc="-1" strike="noStrike">
                <a:solidFill>
                  <a:srgbClr val="000000"/>
                </a:solidFill>
                <a:latin typeface="Tahoma"/>
                <a:ea typeface="Microsoft YaHei"/>
              </a:rPr>
              <a:t>ASSISTENZA (ADDESTRAMNENTO / SUPPORTO / FORMAZIONE) ESERCITI STRANIERI</a:t>
            </a:r>
            <a:endParaRPr b="0" lang="it-IT" sz="1800" spc="-1" strike="noStrike">
              <a:latin typeface="Arial"/>
            </a:endParaRPr>
          </a:p>
        </p:txBody>
      </p:sp>
      <p:sp>
        <p:nvSpPr>
          <p:cNvPr id="149" name="CustomShape 6"/>
          <p:cNvSpPr/>
          <p:nvPr/>
        </p:nvSpPr>
        <p:spPr>
          <a:xfrm>
            <a:off x="0" y="-144360"/>
            <a:ext cx="302760" cy="302760"/>
          </a:xfrm>
          <a:prstGeom prst="rect">
            <a:avLst/>
          </a:prstGeom>
          <a:noFill/>
          <a:ln w="9360">
            <a:noFill/>
          </a:ln>
        </p:spPr>
        <p:style>
          <a:lnRef idx="0"/>
          <a:fillRef idx="0"/>
          <a:effectRef idx="0"/>
          <a:fontRef idx="minor"/>
        </p:style>
      </p:sp>
      <p:sp>
        <p:nvSpPr>
          <p:cNvPr id="150" name="CustomShape 7"/>
          <p:cNvSpPr/>
          <p:nvPr/>
        </p:nvSpPr>
        <p:spPr>
          <a:xfrm>
            <a:off x="0" y="-144360"/>
            <a:ext cx="302760" cy="302760"/>
          </a:xfrm>
          <a:prstGeom prst="rect">
            <a:avLst/>
          </a:prstGeom>
          <a:noFill/>
          <a:ln w="9360">
            <a:noFill/>
          </a:ln>
        </p:spPr>
        <p:style>
          <a:lnRef idx="0"/>
          <a:fillRef idx="0"/>
          <a:effectRef idx="0"/>
          <a:fontRef idx="minor"/>
        </p:style>
      </p:sp>
      <p:pic>
        <p:nvPicPr>
          <p:cNvPr id="151" name="Immagine 2" descr=""/>
          <p:cNvPicPr/>
          <p:nvPr/>
        </p:nvPicPr>
        <p:blipFill>
          <a:blip r:embed="rId1"/>
          <a:srcRect l="9445" t="0" r="17167" b="0"/>
          <a:stretch/>
        </p:blipFill>
        <p:spPr>
          <a:xfrm>
            <a:off x="3259080" y="4162320"/>
            <a:ext cx="2447280" cy="2221920"/>
          </a:xfrm>
          <a:prstGeom prst="rect">
            <a:avLst/>
          </a:prstGeom>
          <a:ln w="9360">
            <a:noFill/>
          </a:ln>
        </p:spPr>
      </p:pic>
      <p:pic>
        <p:nvPicPr>
          <p:cNvPr id="152" name="Picture 16" descr=""/>
          <p:cNvPicPr/>
          <p:nvPr/>
        </p:nvPicPr>
        <p:blipFill>
          <a:blip r:embed="rId2"/>
          <a:srcRect l="4862" t="0" r="0" b="0"/>
          <a:stretch/>
        </p:blipFill>
        <p:spPr>
          <a:xfrm>
            <a:off x="6205680" y="3500280"/>
            <a:ext cx="2675880" cy="1870920"/>
          </a:xfrm>
          <a:prstGeom prst="rect">
            <a:avLst/>
          </a:prstGeom>
          <a:ln w="9360">
            <a:noFill/>
          </a:ln>
        </p:spPr>
      </p:pic>
      <p:pic>
        <p:nvPicPr>
          <p:cNvPr id="153" name="Immagine 1" descr=""/>
          <p:cNvPicPr/>
          <p:nvPr/>
        </p:nvPicPr>
        <p:blipFill>
          <a:blip r:embed="rId3"/>
          <a:srcRect l="4" t="20575" r="38964" b="5836"/>
          <a:stretch/>
        </p:blipFill>
        <p:spPr>
          <a:xfrm>
            <a:off x="176040" y="2986200"/>
            <a:ext cx="2610720" cy="2013840"/>
          </a:xfrm>
          <a:prstGeom prst="rect">
            <a:avLst/>
          </a:prstGeom>
          <a:ln w="9360">
            <a:noFill/>
          </a:ln>
        </p:spPr>
      </p:pic>
      <p:sp>
        <p:nvSpPr>
          <p:cNvPr id="154" name="CustomShape 8"/>
          <p:cNvSpPr/>
          <p:nvPr/>
        </p:nvSpPr>
        <p:spPr>
          <a:xfrm flipH="1">
            <a:off x="1583640" y="1187280"/>
            <a:ext cx="2442600" cy="972720"/>
          </a:xfrm>
          <a:custGeom>
            <a:avLst/>
            <a:gdLst/>
            <a:ahLst/>
            <a:rect l="l" t="t" r="r" b="b"/>
            <a:pathLst>
              <a:path w="21600" h="21600">
                <a:moveTo>
                  <a:pt x="0" y="0"/>
                </a:moveTo>
                <a:lnTo>
                  <a:pt x="21600" y="21600"/>
                </a:lnTo>
              </a:path>
            </a:pathLst>
          </a:custGeom>
          <a:noFill/>
          <a:ln w="57240">
            <a:solidFill>
              <a:srgbClr val="4a452a"/>
            </a:solidFill>
            <a:miter/>
            <a:tailEnd len="med" type="triangle" w="med"/>
          </a:ln>
        </p:spPr>
        <p:style>
          <a:lnRef idx="0"/>
          <a:fillRef idx="0"/>
          <a:effectRef idx="0"/>
          <a:fontRef idx="minor"/>
        </p:style>
      </p:sp>
      <p:sp>
        <p:nvSpPr>
          <p:cNvPr id="155" name="CustomShape 9"/>
          <p:cNvSpPr/>
          <p:nvPr/>
        </p:nvSpPr>
        <p:spPr>
          <a:xfrm>
            <a:off x="4844880" y="1200240"/>
            <a:ext cx="2532960" cy="896400"/>
          </a:xfrm>
          <a:custGeom>
            <a:avLst/>
            <a:gdLst/>
            <a:ahLst/>
            <a:rect l="l" t="t" r="r" b="b"/>
            <a:pathLst>
              <a:path w="21600" h="21600">
                <a:moveTo>
                  <a:pt x="0" y="0"/>
                </a:moveTo>
                <a:lnTo>
                  <a:pt x="21600" y="21600"/>
                </a:lnTo>
              </a:path>
            </a:pathLst>
          </a:custGeom>
          <a:noFill/>
          <a:ln w="57240">
            <a:solidFill>
              <a:srgbClr val="4a452a"/>
            </a:solidFill>
            <a:miter/>
            <a:tailEnd len="med" type="triangle" w="med"/>
          </a:ln>
        </p:spPr>
        <p:style>
          <a:lnRef idx="0"/>
          <a:fillRef idx="0"/>
          <a:effectRef idx="0"/>
          <a:fontRef idx="minor"/>
        </p:style>
      </p:sp>
      <p:sp>
        <p:nvSpPr>
          <p:cNvPr id="156" name="CustomShape 10"/>
          <p:cNvSpPr/>
          <p:nvPr/>
        </p:nvSpPr>
        <p:spPr>
          <a:xfrm flipH="1">
            <a:off x="4426920" y="1200240"/>
            <a:ext cx="16920" cy="1939320"/>
          </a:xfrm>
          <a:custGeom>
            <a:avLst/>
            <a:gdLst/>
            <a:ahLst/>
            <a:rect l="l" t="t" r="r" b="b"/>
            <a:pathLst>
              <a:path w="21600" h="21600">
                <a:moveTo>
                  <a:pt x="0" y="0"/>
                </a:moveTo>
                <a:lnTo>
                  <a:pt x="21600" y="21600"/>
                </a:lnTo>
              </a:path>
            </a:pathLst>
          </a:custGeom>
          <a:noFill/>
          <a:ln w="57240">
            <a:solidFill>
              <a:srgbClr val="4a452a"/>
            </a:solidFill>
            <a:miter/>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CustomShape 1"/>
          <p:cNvSpPr/>
          <p:nvPr/>
        </p:nvSpPr>
        <p:spPr>
          <a:xfrm>
            <a:off x="395280" y="549360"/>
            <a:ext cx="8422560" cy="3894840"/>
          </a:xfrm>
          <a:prstGeom prst="rect">
            <a:avLst/>
          </a:prstGeom>
          <a:noFill/>
          <a:ln w="9360">
            <a:noFill/>
          </a:ln>
        </p:spPr>
        <p:style>
          <a:lnRef idx="0"/>
          <a:fillRef idx="0"/>
          <a:effectRef idx="0"/>
          <a:fontRef idx="minor"/>
        </p:style>
        <p:txBody>
          <a:bodyPr lIns="90000" rIns="90000" tIns="46800" bIns="46800">
            <a:spAutoFit/>
          </a:bodyPr>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DALLA COSTITUZIONE AD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CHI SIAMO OGGI</a:t>
            </a:r>
            <a:endParaRPr b="0" lang="it-IT" sz="2000" spc="-1" strike="noStrike">
              <a:latin typeface="Arial"/>
            </a:endParaRPr>
          </a:p>
          <a:p>
            <a:pPr lvl="1" marL="798480" indent="-339120" algn="just">
              <a:lnSpc>
                <a:spcPts val="5987"/>
              </a:lnSpc>
              <a:buClr>
                <a:srgbClr val="ff0000"/>
              </a:buClr>
              <a:buFont typeface="Wingdings" charset="2"/>
              <a:buChar char=""/>
            </a:pPr>
            <a:r>
              <a:rPr b="1" lang="it-IT" sz="2000" spc="-1" strike="noStrike">
                <a:solidFill>
                  <a:srgbClr val="ff0000"/>
                </a:solidFill>
                <a:latin typeface="Tahoma"/>
                <a:ea typeface="Microsoft YaHei"/>
              </a:rPr>
              <a:t>LA NOSTRA PROFESSIONE</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VOSTRA OPPORTUNITÀ </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INFORMAZIONI SUI CONCORSI – www.esercito.difesa.it</a:t>
            </a:r>
            <a:endParaRPr b="0" lang="it-IT" sz="2000" spc="-1" strike="noStrike">
              <a:latin typeface="Arial"/>
            </a:endParaRPr>
          </a:p>
        </p:txBody>
      </p:sp>
      <p:sp>
        <p:nvSpPr>
          <p:cNvPr id="158"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AGENDA</a:t>
            </a:r>
            <a:endParaRPr b="0" lang="it-IT" sz="2400" spc="-1" strike="noStrike">
              <a:latin typeface="Arial"/>
            </a:endParaRPr>
          </a:p>
        </p:txBody>
      </p:sp>
      <p:pic>
        <p:nvPicPr>
          <p:cNvPr id="159" name="Immagine 5" descr=""/>
          <p:cNvPicPr/>
          <p:nvPr/>
        </p:nvPicPr>
        <p:blipFill>
          <a:blip r:embed="rId1"/>
          <a:stretch/>
        </p:blipFill>
        <p:spPr>
          <a:xfrm>
            <a:off x="141120" y="4576680"/>
            <a:ext cx="2915640" cy="1945800"/>
          </a:xfrm>
          <a:prstGeom prst="rect">
            <a:avLst/>
          </a:prstGeom>
          <a:ln w="9360">
            <a:noFill/>
          </a:ln>
        </p:spPr>
      </p:pic>
      <p:pic>
        <p:nvPicPr>
          <p:cNvPr id="160" name="Immagine 9" descr=""/>
          <p:cNvPicPr/>
          <p:nvPr/>
        </p:nvPicPr>
        <p:blipFill>
          <a:blip r:embed="rId2"/>
          <a:stretch/>
        </p:blipFill>
        <p:spPr>
          <a:xfrm>
            <a:off x="6089760" y="4576680"/>
            <a:ext cx="2933280" cy="1945800"/>
          </a:xfrm>
          <a:prstGeom prst="rect">
            <a:avLst/>
          </a:prstGeom>
          <a:ln w="9360">
            <a:noFill/>
          </a:ln>
        </p:spPr>
      </p:pic>
      <p:pic>
        <p:nvPicPr>
          <p:cNvPr id="161" name="Immagine 11" descr=""/>
          <p:cNvPicPr/>
          <p:nvPr/>
        </p:nvPicPr>
        <p:blipFill>
          <a:blip r:embed="rId3"/>
          <a:stretch/>
        </p:blipFill>
        <p:spPr>
          <a:xfrm>
            <a:off x="3102120" y="4576680"/>
            <a:ext cx="2933280" cy="1945800"/>
          </a:xfrm>
          <a:prstGeom prst="rect">
            <a:avLst/>
          </a:prstGeom>
          <a:ln w="936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 name="Immagine 27" descr=""/>
          <p:cNvPicPr/>
          <p:nvPr/>
        </p:nvPicPr>
        <p:blipFill>
          <a:blip r:embed="rId1"/>
          <a:srcRect l="9936" t="0" r="9936" b="0"/>
          <a:stretch/>
        </p:blipFill>
        <p:spPr>
          <a:xfrm>
            <a:off x="473040" y="1905120"/>
            <a:ext cx="1539360" cy="1283760"/>
          </a:xfrm>
          <a:prstGeom prst="rect">
            <a:avLst/>
          </a:prstGeom>
          <a:ln w="9360">
            <a:noFill/>
          </a:ln>
        </p:spPr>
      </p:pic>
      <p:sp>
        <p:nvSpPr>
          <p:cNvPr id="163"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NOSTRA PROFESSIONE</a:t>
            </a:r>
            <a:endParaRPr b="0" lang="it-IT" sz="2400" spc="-1" strike="noStrike">
              <a:latin typeface="Arial"/>
            </a:endParaRPr>
          </a:p>
        </p:txBody>
      </p:sp>
      <p:pic>
        <p:nvPicPr>
          <p:cNvPr id="164" name="Immagine 16" descr=""/>
          <p:cNvPicPr/>
          <p:nvPr/>
        </p:nvPicPr>
        <p:blipFill>
          <a:blip r:embed="rId2"/>
          <a:stretch/>
        </p:blipFill>
        <p:spPr>
          <a:xfrm>
            <a:off x="5931000" y="5178600"/>
            <a:ext cx="1951920" cy="1296360"/>
          </a:xfrm>
          <a:prstGeom prst="rect">
            <a:avLst/>
          </a:prstGeom>
          <a:ln w="9360">
            <a:noFill/>
          </a:ln>
        </p:spPr>
      </p:pic>
      <p:sp>
        <p:nvSpPr>
          <p:cNvPr id="165" name="CustomShape 2"/>
          <p:cNvSpPr/>
          <p:nvPr/>
        </p:nvSpPr>
        <p:spPr>
          <a:xfrm>
            <a:off x="185760" y="534960"/>
            <a:ext cx="8856000" cy="1004040"/>
          </a:xfrm>
          <a:prstGeom prst="rect">
            <a:avLst/>
          </a:prstGeom>
          <a:noFill/>
          <a:ln w="9360">
            <a:noFill/>
          </a:ln>
        </p:spPr>
        <p:style>
          <a:lnRef idx="0"/>
          <a:fillRef idx="0"/>
          <a:effectRef idx="0"/>
          <a:fontRef idx="minor"/>
        </p:style>
        <p:txBody>
          <a:bodyPr lIns="90000" rIns="90000" tIns="45000" bIns="45000">
            <a:spAutoFit/>
          </a:bodyPr>
          <a:p>
            <a:pPr>
              <a:lnSpc>
                <a:spcPct val="150000"/>
              </a:lnSpc>
            </a:pPr>
            <a:r>
              <a:rPr b="0" lang="it-IT" sz="2000" spc="-1" strike="noStrike">
                <a:solidFill>
                  <a:srgbClr val="000000"/>
                </a:solidFill>
                <a:latin typeface="Arial"/>
                <a:ea typeface="Microsoft YaHei"/>
              </a:rPr>
              <a:t>La leva obbligatoria è stata sospesa a favore di un Esercito di professionisti.</a:t>
            </a:r>
            <a:endParaRPr b="0" lang="it-IT" sz="2000" spc="-1" strike="noStrike">
              <a:latin typeface="Arial"/>
            </a:endParaRPr>
          </a:p>
          <a:p>
            <a:pPr algn="ctr">
              <a:lnSpc>
                <a:spcPct val="150000"/>
              </a:lnSpc>
            </a:pPr>
            <a:r>
              <a:rPr b="0" lang="it-IT" sz="1800" spc="-1" strike="noStrike">
                <a:solidFill>
                  <a:srgbClr val="000000"/>
                </a:solidFill>
                <a:latin typeface="Arial"/>
                <a:ea typeface="Microsoft YaHei"/>
              </a:rPr>
              <a:t> </a:t>
            </a:r>
            <a:r>
              <a:rPr b="0" lang="it-IT" sz="2000" spc="-1" strike="noStrike">
                <a:solidFill>
                  <a:srgbClr val="000000"/>
                </a:solidFill>
                <a:latin typeface="Arial"/>
                <a:ea typeface="Microsoft YaHei"/>
              </a:rPr>
              <a:t>OGGI L’ESERCITO RAPPRESENTA </a:t>
            </a:r>
            <a:endParaRPr b="0" lang="it-IT" sz="2000" spc="-1" strike="noStrike">
              <a:latin typeface="Arial"/>
            </a:endParaRPr>
          </a:p>
        </p:txBody>
      </p:sp>
      <p:pic>
        <p:nvPicPr>
          <p:cNvPr id="166" name="Immagine 23" descr=""/>
          <p:cNvPicPr/>
          <p:nvPr/>
        </p:nvPicPr>
        <p:blipFill>
          <a:blip r:embed="rId3"/>
          <a:srcRect l="0" t="0" r="7779" b="0"/>
          <a:stretch/>
        </p:blipFill>
        <p:spPr>
          <a:xfrm>
            <a:off x="4654440" y="3540240"/>
            <a:ext cx="1767960" cy="1277280"/>
          </a:xfrm>
          <a:prstGeom prst="rect">
            <a:avLst/>
          </a:prstGeom>
          <a:ln w="9360">
            <a:noFill/>
          </a:ln>
        </p:spPr>
      </p:pic>
      <p:pic>
        <p:nvPicPr>
          <p:cNvPr id="167" name="Immagine 26" descr=""/>
          <p:cNvPicPr/>
          <p:nvPr/>
        </p:nvPicPr>
        <p:blipFill>
          <a:blip r:embed="rId4"/>
          <a:srcRect l="0" t="0" r="32313" b="0"/>
          <a:stretch/>
        </p:blipFill>
        <p:spPr>
          <a:xfrm>
            <a:off x="3692520" y="1905120"/>
            <a:ext cx="1302840" cy="1283760"/>
          </a:xfrm>
          <a:prstGeom prst="rect">
            <a:avLst/>
          </a:prstGeom>
          <a:ln w="9360">
            <a:noFill/>
          </a:ln>
        </p:spPr>
      </p:pic>
      <p:pic>
        <p:nvPicPr>
          <p:cNvPr id="168" name="Immagine 13324" descr=""/>
          <p:cNvPicPr/>
          <p:nvPr/>
        </p:nvPicPr>
        <p:blipFill>
          <a:blip r:embed="rId5"/>
          <a:stretch/>
        </p:blipFill>
        <p:spPr>
          <a:xfrm>
            <a:off x="2111400" y="5173560"/>
            <a:ext cx="1959840" cy="1301040"/>
          </a:xfrm>
          <a:prstGeom prst="rect">
            <a:avLst/>
          </a:prstGeom>
          <a:ln w="9360">
            <a:noFill/>
          </a:ln>
        </p:spPr>
      </p:pic>
      <p:pic>
        <p:nvPicPr>
          <p:cNvPr id="169" name="Immagine 13330" descr=""/>
          <p:cNvPicPr/>
          <p:nvPr/>
        </p:nvPicPr>
        <p:blipFill>
          <a:blip r:embed="rId6"/>
          <a:stretch/>
        </p:blipFill>
        <p:spPr>
          <a:xfrm>
            <a:off x="4130640" y="5173560"/>
            <a:ext cx="1734480" cy="1301040"/>
          </a:xfrm>
          <a:prstGeom prst="rect">
            <a:avLst/>
          </a:prstGeom>
          <a:ln w="9360">
            <a:noFill/>
          </a:ln>
        </p:spPr>
      </p:pic>
      <p:pic>
        <p:nvPicPr>
          <p:cNvPr id="170" name="Immagine 13334" descr=""/>
          <p:cNvPicPr/>
          <p:nvPr/>
        </p:nvPicPr>
        <p:blipFill>
          <a:blip r:embed="rId7"/>
          <a:srcRect l="0" t="0" r="18003" b="0"/>
          <a:stretch/>
        </p:blipFill>
        <p:spPr>
          <a:xfrm>
            <a:off x="5048280" y="1905120"/>
            <a:ext cx="1577520" cy="1283760"/>
          </a:xfrm>
          <a:prstGeom prst="rect">
            <a:avLst/>
          </a:prstGeom>
          <a:ln w="9360">
            <a:noFill/>
          </a:ln>
        </p:spPr>
      </p:pic>
      <p:pic>
        <p:nvPicPr>
          <p:cNvPr id="171" name="Immagine 28" descr=""/>
          <p:cNvPicPr/>
          <p:nvPr/>
        </p:nvPicPr>
        <p:blipFill>
          <a:blip r:embed="rId8"/>
          <a:stretch/>
        </p:blipFill>
        <p:spPr>
          <a:xfrm>
            <a:off x="1190520" y="5173560"/>
            <a:ext cx="866160" cy="1306080"/>
          </a:xfrm>
          <a:prstGeom prst="rect">
            <a:avLst/>
          </a:prstGeom>
          <a:ln w="9360">
            <a:noFill/>
          </a:ln>
        </p:spPr>
      </p:pic>
      <p:pic>
        <p:nvPicPr>
          <p:cNvPr id="172" name="Immagine 2" descr=""/>
          <p:cNvPicPr/>
          <p:nvPr/>
        </p:nvPicPr>
        <p:blipFill>
          <a:blip r:embed="rId9"/>
          <a:srcRect l="0" t="12143" r="0" b="8795"/>
          <a:stretch/>
        </p:blipFill>
        <p:spPr>
          <a:xfrm>
            <a:off x="6473880" y="3540240"/>
            <a:ext cx="1671120" cy="637560"/>
          </a:xfrm>
          <a:prstGeom prst="rect">
            <a:avLst/>
          </a:prstGeom>
          <a:ln w="9360">
            <a:noFill/>
          </a:ln>
        </p:spPr>
      </p:pic>
      <p:pic>
        <p:nvPicPr>
          <p:cNvPr id="173" name="Immagine 3" descr=""/>
          <p:cNvPicPr/>
          <p:nvPr/>
        </p:nvPicPr>
        <p:blipFill>
          <a:blip r:embed="rId10"/>
          <a:stretch/>
        </p:blipFill>
        <p:spPr>
          <a:xfrm>
            <a:off x="2759040" y="3540240"/>
            <a:ext cx="1845720" cy="1277280"/>
          </a:xfrm>
          <a:prstGeom prst="rect">
            <a:avLst/>
          </a:prstGeom>
          <a:ln w="9360">
            <a:noFill/>
          </a:ln>
        </p:spPr>
      </p:pic>
      <p:pic>
        <p:nvPicPr>
          <p:cNvPr id="174" name="Immagine 5" descr=""/>
          <p:cNvPicPr/>
          <p:nvPr/>
        </p:nvPicPr>
        <p:blipFill>
          <a:blip r:embed="rId11"/>
          <a:srcRect l="0" t="14020" r="0" b="32884"/>
          <a:stretch/>
        </p:blipFill>
        <p:spPr>
          <a:xfrm>
            <a:off x="6473880" y="4224240"/>
            <a:ext cx="1679040" cy="593280"/>
          </a:xfrm>
          <a:prstGeom prst="rect">
            <a:avLst/>
          </a:prstGeom>
          <a:ln w="9360">
            <a:noFill/>
          </a:ln>
        </p:spPr>
      </p:pic>
      <p:sp>
        <p:nvSpPr>
          <p:cNvPr id="175" name="CustomShape 3"/>
          <p:cNvSpPr/>
          <p:nvPr/>
        </p:nvSpPr>
        <p:spPr>
          <a:xfrm>
            <a:off x="405720" y="1562400"/>
            <a:ext cx="1027080" cy="36396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it-IT" sz="1800" spc="-1" strike="noStrike" cap="all">
                <a:solidFill>
                  <a:srgbClr val="000000"/>
                </a:solidFill>
                <a:latin typeface="Arial"/>
                <a:ea typeface="Microsoft YaHei"/>
              </a:rPr>
              <a:t>VALORI</a:t>
            </a:r>
            <a:endParaRPr b="0" lang="it-IT" sz="1800" spc="-1" strike="noStrike">
              <a:latin typeface="Arial"/>
            </a:endParaRPr>
          </a:p>
        </p:txBody>
      </p:sp>
      <p:sp>
        <p:nvSpPr>
          <p:cNvPr id="176" name="CustomShape 4"/>
          <p:cNvSpPr/>
          <p:nvPr/>
        </p:nvSpPr>
        <p:spPr>
          <a:xfrm>
            <a:off x="728280" y="3220920"/>
            <a:ext cx="6040800" cy="36396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it-IT" sz="1800" spc="-1" strike="noStrike" cap="all">
                <a:solidFill>
                  <a:srgbClr val="000000"/>
                </a:solidFill>
                <a:latin typeface="Arial"/>
                <a:ea typeface="Microsoft YaHei"/>
              </a:rPr>
              <a:t>ECCELLENZA DELLO SPORT – ESPERIENZE UNICHE</a:t>
            </a:r>
            <a:endParaRPr b="0" lang="it-IT" sz="1800" spc="-1" strike="noStrike">
              <a:latin typeface="Arial"/>
            </a:endParaRPr>
          </a:p>
        </p:txBody>
      </p:sp>
      <p:sp>
        <p:nvSpPr>
          <p:cNvPr id="177" name="CustomShape 5"/>
          <p:cNvSpPr/>
          <p:nvPr/>
        </p:nvSpPr>
        <p:spPr>
          <a:xfrm>
            <a:off x="1093680" y="4848480"/>
            <a:ext cx="6716160" cy="36396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it-IT" sz="1800" spc="-1" strike="noStrike" cap="all">
                <a:solidFill>
                  <a:srgbClr val="000000"/>
                </a:solidFill>
                <a:latin typeface="Arial"/>
                <a:ea typeface="Microsoft YaHei"/>
              </a:rPr>
              <a:t>FORMAZIONE CONTINUA – ESPERIENZE MULTICULTURALI</a:t>
            </a:r>
            <a:endParaRPr b="0" lang="it-IT" sz="1800" spc="-1" strike="noStrike">
              <a:latin typeface="Arial"/>
            </a:endParaRPr>
          </a:p>
        </p:txBody>
      </p:sp>
      <p:pic>
        <p:nvPicPr>
          <p:cNvPr id="178" name="Immagine 8" descr=""/>
          <p:cNvPicPr/>
          <p:nvPr/>
        </p:nvPicPr>
        <p:blipFill>
          <a:blip r:embed="rId12"/>
          <a:srcRect l="-76" t="0" r="720" b="0"/>
          <a:stretch/>
        </p:blipFill>
        <p:spPr>
          <a:xfrm>
            <a:off x="819000" y="3549600"/>
            <a:ext cx="1888560" cy="1267920"/>
          </a:xfrm>
          <a:prstGeom prst="rect">
            <a:avLst/>
          </a:prstGeom>
          <a:ln w="9360">
            <a:noFill/>
          </a:ln>
        </p:spPr>
      </p:pic>
      <p:pic>
        <p:nvPicPr>
          <p:cNvPr id="179" name="Immagine 8" descr=""/>
          <p:cNvPicPr/>
          <p:nvPr/>
        </p:nvPicPr>
        <p:blipFill>
          <a:blip r:embed="rId13"/>
          <a:stretch/>
        </p:blipFill>
        <p:spPr>
          <a:xfrm>
            <a:off x="2073240" y="1905120"/>
            <a:ext cx="1559880" cy="1283760"/>
          </a:xfrm>
          <a:prstGeom prst="rect">
            <a:avLst/>
          </a:prstGeom>
          <a:ln w="9360">
            <a:noFill/>
          </a:ln>
        </p:spPr>
      </p:pic>
      <p:pic>
        <p:nvPicPr>
          <p:cNvPr id="180" name="Immagine 28" descr=""/>
          <p:cNvPicPr/>
          <p:nvPr/>
        </p:nvPicPr>
        <p:blipFill>
          <a:blip r:embed="rId14"/>
          <a:stretch/>
        </p:blipFill>
        <p:spPr>
          <a:xfrm>
            <a:off x="6681960" y="1905120"/>
            <a:ext cx="1928160" cy="1283760"/>
          </a:xfrm>
          <a:prstGeom prst="rect">
            <a:avLst/>
          </a:prstGeom>
          <a:ln w="936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Immagine 3" descr=""/>
          <p:cNvPicPr/>
          <p:nvPr/>
        </p:nvPicPr>
        <p:blipFill>
          <a:blip r:embed="rId1"/>
          <a:srcRect l="6624" t="0" r="5616" b="150"/>
          <a:stretch/>
        </p:blipFill>
        <p:spPr>
          <a:xfrm>
            <a:off x="70200" y="736560"/>
            <a:ext cx="8998920" cy="5758560"/>
          </a:xfrm>
          <a:prstGeom prst="rect">
            <a:avLst/>
          </a:prstGeom>
          <a:ln>
            <a:noFill/>
          </a:ln>
        </p:spPr>
      </p:pic>
      <p:sp>
        <p:nvSpPr>
          <p:cNvPr id="182"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NOSTRA PROFESSIONE</a:t>
            </a:r>
            <a:endParaRPr b="0" lang="it-IT" sz="2400" spc="-1" strike="noStrike">
              <a:latin typeface="Arial"/>
            </a:endParaRPr>
          </a:p>
        </p:txBody>
      </p:sp>
      <p:sp>
        <p:nvSpPr>
          <p:cNvPr id="183" name="CustomShape 2"/>
          <p:cNvSpPr/>
          <p:nvPr/>
        </p:nvSpPr>
        <p:spPr>
          <a:xfrm>
            <a:off x="2414880" y="5877360"/>
            <a:ext cx="6835680" cy="57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3200" spc="-1" strike="noStrike">
                <a:solidFill>
                  <a:srgbClr val="ffc000"/>
                </a:solidFill>
                <a:latin typeface="Tahoma"/>
                <a:ea typeface="Microsoft YaHei"/>
              </a:rPr>
              <a:t>ESSERE DEI COMANDANTI</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4" name="Immagine 4" descr=""/>
          <p:cNvPicPr/>
          <p:nvPr/>
        </p:nvPicPr>
        <p:blipFill>
          <a:blip r:embed="rId1"/>
          <a:stretch/>
        </p:blipFill>
        <p:spPr>
          <a:xfrm>
            <a:off x="108000" y="609480"/>
            <a:ext cx="8914680" cy="5942880"/>
          </a:xfrm>
          <a:prstGeom prst="rect">
            <a:avLst/>
          </a:prstGeom>
          <a:ln w="9360">
            <a:noFill/>
          </a:ln>
        </p:spPr>
      </p:pic>
      <p:sp>
        <p:nvSpPr>
          <p:cNvPr id="185"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NOSTRA PROFESSIONE</a:t>
            </a:r>
            <a:endParaRPr b="0" lang="it-IT" sz="2400" spc="-1" strike="noStrike">
              <a:latin typeface="Arial"/>
            </a:endParaRPr>
          </a:p>
        </p:txBody>
      </p:sp>
      <p:sp>
        <p:nvSpPr>
          <p:cNvPr id="186" name="CustomShape 2"/>
          <p:cNvSpPr/>
          <p:nvPr/>
        </p:nvSpPr>
        <p:spPr>
          <a:xfrm>
            <a:off x="2774880" y="5877360"/>
            <a:ext cx="6835680" cy="57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3200" spc="-1" strike="noStrike">
                <a:solidFill>
                  <a:srgbClr val="ffc000"/>
                </a:solidFill>
                <a:latin typeface="Tahoma"/>
                <a:ea typeface="Microsoft YaHei"/>
              </a:rPr>
              <a:t>ESSERE DEI TECNICI </a:t>
            </a:r>
            <a:endParaRPr b="0" lang="it-IT" sz="32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Immagine 4" descr=""/>
          <p:cNvPicPr/>
          <p:nvPr/>
        </p:nvPicPr>
        <p:blipFill>
          <a:blip r:embed="rId1"/>
          <a:stretch/>
        </p:blipFill>
        <p:spPr>
          <a:xfrm>
            <a:off x="90360" y="601560"/>
            <a:ext cx="8941680" cy="5969880"/>
          </a:xfrm>
          <a:prstGeom prst="rect">
            <a:avLst/>
          </a:prstGeom>
          <a:ln w="9360">
            <a:noFill/>
          </a:ln>
        </p:spPr>
      </p:pic>
      <p:sp>
        <p:nvSpPr>
          <p:cNvPr id="188"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NOSTRA PROFESSIONE</a:t>
            </a:r>
            <a:endParaRPr b="0" lang="it-IT" sz="2400" spc="-1" strike="noStrike">
              <a:latin typeface="Arial"/>
            </a:endParaRPr>
          </a:p>
        </p:txBody>
      </p:sp>
      <p:sp>
        <p:nvSpPr>
          <p:cNvPr id="189" name="CustomShape 2"/>
          <p:cNvSpPr/>
          <p:nvPr/>
        </p:nvSpPr>
        <p:spPr>
          <a:xfrm>
            <a:off x="-324720" y="6021360"/>
            <a:ext cx="92869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400" spc="-1" strike="noStrike">
                <a:solidFill>
                  <a:srgbClr val="ffc000"/>
                </a:solidFill>
                <a:latin typeface="Tahoma"/>
                <a:ea typeface="Microsoft YaHei"/>
              </a:rPr>
              <a:t>ESSERE DEGLI OPERATORI DI DIFESA E SICUREZZA</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395280" y="549360"/>
            <a:ext cx="8422560" cy="3894840"/>
          </a:xfrm>
          <a:prstGeom prst="rect">
            <a:avLst/>
          </a:prstGeom>
          <a:noFill/>
          <a:ln w="9360">
            <a:noFill/>
          </a:ln>
        </p:spPr>
        <p:style>
          <a:lnRef idx="0"/>
          <a:fillRef idx="0"/>
          <a:effectRef idx="0"/>
          <a:fontRef idx="minor"/>
        </p:style>
        <p:txBody>
          <a:bodyPr lIns="90000" rIns="90000" tIns="46800" bIns="46800">
            <a:spAutoFit/>
          </a:bodyPr>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DALLA COSTITUZIONE AD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CHI SIAMO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NOSTRA PROFESSIONE</a:t>
            </a:r>
            <a:endParaRPr b="0" lang="it-IT" sz="2000" spc="-1" strike="noStrike">
              <a:latin typeface="Arial"/>
            </a:endParaRPr>
          </a:p>
          <a:p>
            <a:pPr lvl="1" marL="798480" indent="-339120" algn="just">
              <a:lnSpc>
                <a:spcPts val="5987"/>
              </a:lnSpc>
              <a:buClr>
                <a:srgbClr val="ff0000"/>
              </a:buClr>
              <a:buFont typeface="Wingdings" charset="2"/>
              <a:buChar char=""/>
            </a:pPr>
            <a:r>
              <a:rPr b="1" lang="it-IT" sz="2000" spc="-1" strike="noStrike">
                <a:solidFill>
                  <a:srgbClr val="ff0000"/>
                </a:solidFill>
                <a:latin typeface="Tahoma"/>
                <a:ea typeface="Microsoft YaHei"/>
              </a:rPr>
              <a:t>LA VOSTRA OPPORTUNITÀ </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INFORMAZIONI SUI CONCORSI – www.esercito.difesa.it</a:t>
            </a:r>
            <a:endParaRPr b="0" lang="it-IT" sz="2000" spc="-1" strike="noStrike">
              <a:latin typeface="Arial"/>
            </a:endParaRPr>
          </a:p>
        </p:txBody>
      </p:sp>
      <p:sp>
        <p:nvSpPr>
          <p:cNvPr id="191"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AGENDA</a:t>
            </a:r>
            <a:endParaRPr b="0" lang="it-IT" sz="2400" spc="-1" strike="noStrike">
              <a:latin typeface="Arial"/>
            </a:endParaRPr>
          </a:p>
        </p:txBody>
      </p:sp>
      <p:pic>
        <p:nvPicPr>
          <p:cNvPr id="192" name="Immagine 1" descr=""/>
          <p:cNvPicPr/>
          <p:nvPr/>
        </p:nvPicPr>
        <p:blipFill>
          <a:blip r:embed="rId1"/>
          <a:stretch/>
        </p:blipFill>
        <p:spPr>
          <a:xfrm>
            <a:off x="81000" y="4559400"/>
            <a:ext cx="2949120" cy="1958400"/>
          </a:xfrm>
          <a:prstGeom prst="rect">
            <a:avLst/>
          </a:prstGeom>
          <a:ln w="9360">
            <a:noFill/>
          </a:ln>
        </p:spPr>
      </p:pic>
      <p:pic>
        <p:nvPicPr>
          <p:cNvPr id="193" name="Immagine 2" descr=""/>
          <p:cNvPicPr/>
          <p:nvPr/>
        </p:nvPicPr>
        <p:blipFill>
          <a:blip r:embed="rId2"/>
          <a:stretch/>
        </p:blipFill>
        <p:spPr>
          <a:xfrm>
            <a:off x="3090960" y="4559400"/>
            <a:ext cx="2930040" cy="1955160"/>
          </a:xfrm>
          <a:prstGeom prst="rect">
            <a:avLst/>
          </a:prstGeom>
          <a:ln w="9360">
            <a:noFill/>
          </a:ln>
        </p:spPr>
      </p:pic>
      <p:pic>
        <p:nvPicPr>
          <p:cNvPr id="194" name="Immagine 3" descr=""/>
          <p:cNvPicPr/>
          <p:nvPr/>
        </p:nvPicPr>
        <p:blipFill>
          <a:blip r:embed="rId3"/>
          <a:stretch/>
        </p:blipFill>
        <p:spPr>
          <a:xfrm>
            <a:off x="6084720" y="4559400"/>
            <a:ext cx="2933280" cy="1955160"/>
          </a:xfrm>
          <a:prstGeom prst="rect">
            <a:avLst/>
          </a:prstGeom>
          <a:ln w="936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Picture 2" descr=""/>
          <p:cNvPicPr/>
          <p:nvPr/>
        </p:nvPicPr>
        <p:blipFill>
          <a:blip r:embed="rId1"/>
          <a:srcRect l="0" t="5320" r="0" b="21763"/>
          <a:stretch/>
        </p:blipFill>
        <p:spPr>
          <a:xfrm>
            <a:off x="1674720" y="620640"/>
            <a:ext cx="5703480" cy="5902560"/>
          </a:xfrm>
          <a:prstGeom prst="rect">
            <a:avLst/>
          </a:prstGeom>
          <a:ln w="9360">
            <a:noFill/>
          </a:ln>
        </p:spPr>
      </p:pic>
      <p:sp>
        <p:nvSpPr>
          <p:cNvPr id="196"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3492360" y="907920"/>
            <a:ext cx="5596920" cy="2836440"/>
          </a:xfrm>
          <a:prstGeom prst="rect">
            <a:avLst/>
          </a:prstGeom>
          <a:noFill/>
          <a:ln w="9360">
            <a:noFill/>
          </a:ln>
        </p:spPr>
        <p:style>
          <a:lnRef idx="0"/>
          <a:fillRef idx="0"/>
          <a:effectRef idx="0"/>
          <a:fontRef idx="minor"/>
        </p:style>
        <p:txBody>
          <a:bodyPr lIns="90000" rIns="90000" tIns="46800" bIns="46800">
            <a:spAutoFit/>
          </a:bodyPr>
          <a:p>
            <a:pPr>
              <a:lnSpc>
                <a:spcPct val="150000"/>
              </a:lnSpc>
            </a:pPr>
            <a:r>
              <a:rPr b="0" lang="it-IT" sz="2000" spc="-1" strike="noStrike">
                <a:solidFill>
                  <a:srgbClr val="000000"/>
                </a:solidFill>
                <a:latin typeface="Tahoma"/>
                <a:ea typeface="Microsoft YaHei"/>
              </a:rPr>
              <a:t>REQUISITI: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CITTADINANZA ITALIANA; </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ETÀ TRA 18 E 25 ANNI;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DIPLOMA DI ISTRUZIONE SECONDARIA DI PRIMO GRADO;</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IDONEITA' PSICO-FISICA E ATTITUDINALE.</a:t>
            </a:r>
            <a:endParaRPr b="0" lang="it-IT" sz="2000" spc="-1" strike="noStrike">
              <a:latin typeface="Arial"/>
            </a:endParaRPr>
          </a:p>
        </p:txBody>
      </p:sp>
      <p:sp>
        <p:nvSpPr>
          <p:cNvPr id="198" name="CustomShape 2"/>
          <p:cNvSpPr/>
          <p:nvPr/>
        </p:nvSpPr>
        <p:spPr>
          <a:xfrm>
            <a:off x="3403440" y="620640"/>
            <a:ext cx="573840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VFP 1</a:t>
            </a:r>
            <a:endParaRPr b="0" lang="it-IT" sz="2400" spc="-1" strike="noStrike">
              <a:latin typeface="Arial"/>
            </a:endParaRPr>
          </a:p>
        </p:txBody>
      </p:sp>
      <p:sp>
        <p:nvSpPr>
          <p:cNvPr id="199" name="CustomShape 3"/>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pic>
        <p:nvPicPr>
          <p:cNvPr id="200" name="Picture 10" descr=""/>
          <p:cNvPicPr/>
          <p:nvPr/>
        </p:nvPicPr>
        <p:blipFill>
          <a:blip r:embed="rId1"/>
          <a:stretch/>
        </p:blipFill>
        <p:spPr>
          <a:xfrm>
            <a:off x="5837400" y="4386240"/>
            <a:ext cx="3098160" cy="2064600"/>
          </a:xfrm>
          <a:prstGeom prst="rect">
            <a:avLst/>
          </a:prstGeom>
          <a:ln w="9360">
            <a:noFill/>
          </a:ln>
        </p:spPr>
      </p:pic>
      <p:pic>
        <p:nvPicPr>
          <p:cNvPr id="201" name="Picture 11" descr=""/>
          <p:cNvPicPr/>
          <p:nvPr/>
        </p:nvPicPr>
        <p:blipFill>
          <a:blip r:embed="rId2"/>
          <a:srcRect l="15468" t="0" r="7755" b="0"/>
          <a:stretch/>
        </p:blipFill>
        <p:spPr>
          <a:xfrm>
            <a:off x="3400560" y="4386240"/>
            <a:ext cx="2374200" cy="2064600"/>
          </a:xfrm>
          <a:prstGeom prst="rect">
            <a:avLst/>
          </a:prstGeom>
          <a:ln w="9360">
            <a:noFill/>
          </a:ln>
        </p:spPr>
      </p:pic>
      <p:sp>
        <p:nvSpPr>
          <p:cNvPr id="202" name="CustomShape 4"/>
          <p:cNvSpPr/>
          <p:nvPr/>
        </p:nvSpPr>
        <p:spPr>
          <a:xfrm>
            <a:off x="231840" y="3808440"/>
            <a:ext cx="8586360" cy="550440"/>
          </a:xfrm>
          <a:prstGeom prst="rect">
            <a:avLst/>
          </a:prstGeom>
          <a:noFill/>
          <a:ln w="9360">
            <a:noFill/>
          </a:ln>
        </p:spPr>
        <p:style>
          <a:lnRef idx="0"/>
          <a:fillRef idx="0"/>
          <a:effectRef idx="0"/>
          <a:fontRef idx="minor"/>
        </p:style>
        <p:txBody>
          <a:bodyPr lIns="90000" rIns="90000" tIns="46800" bIns="46800">
            <a:spAutoFit/>
          </a:bodyPr>
          <a:p>
            <a:pPr algn="ctr">
              <a:lnSpc>
                <a:spcPct val="150000"/>
              </a:lnSpc>
            </a:pPr>
            <a:r>
              <a:rPr b="1" lang="it-IT" sz="2000" spc="-1" strike="noStrike">
                <a:solidFill>
                  <a:srgbClr val="000000"/>
                </a:solidFill>
                <a:latin typeface="Tahoma"/>
                <a:ea typeface="Microsoft YaHei"/>
              </a:rPr>
              <a:t>POSSIBILITÀ DI ACCESSO ALLE FORZE SPECIALI DELL’ESERCITO</a:t>
            </a:r>
            <a:endParaRPr b="0" lang="it-IT" sz="2000" spc="-1" strike="noStrike">
              <a:latin typeface="Arial"/>
            </a:endParaRPr>
          </a:p>
        </p:txBody>
      </p:sp>
      <p:pic>
        <p:nvPicPr>
          <p:cNvPr id="203" name="Immagine 4" descr=""/>
          <p:cNvPicPr/>
          <p:nvPr/>
        </p:nvPicPr>
        <p:blipFill>
          <a:blip r:embed="rId3"/>
          <a:srcRect l="0" t="17125" r="0" b="13857"/>
          <a:stretch/>
        </p:blipFill>
        <p:spPr>
          <a:xfrm>
            <a:off x="179280" y="2392200"/>
            <a:ext cx="3033000" cy="1395000"/>
          </a:xfrm>
          <a:prstGeom prst="rect">
            <a:avLst/>
          </a:prstGeom>
          <a:ln w="9360">
            <a:noFill/>
          </a:ln>
        </p:spPr>
      </p:pic>
      <p:pic>
        <p:nvPicPr>
          <p:cNvPr id="204" name="Immagine 10" descr=""/>
          <p:cNvPicPr/>
          <p:nvPr/>
        </p:nvPicPr>
        <p:blipFill>
          <a:blip r:embed="rId4"/>
          <a:stretch/>
        </p:blipFill>
        <p:spPr>
          <a:xfrm>
            <a:off x="231840" y="4386240"/>
            <a:ext cx="3101400" cy="2064600"/>
          </a:xfrm>
          <a:prstGeom prst="rect">
            <a:avLst/>
          </a:prstGeom>
          <a:ln w="9360">
            <a:noFill/>
          </a:ln>
        </p:spPr>
      </p:pic>
      <p:pic>
        <p:nvPicPr>
          <p:cNvPr id="205" name="Immagine 11" descr=""/>
          <p:cNvPicPr/>
          <p:nvPr/>
        </p:nvPicPr>
        <p:blipFill>
          <a:blip r:embed="rId5"/>
          <a:srcRect l="0" t="17858" r="0" b="5685"/>
          <a:stretch/>
        </p:blipFill>
        <p:spPr>
          <a:xfrm>
            <a:off x="179280" y="765000"/>
            <a:ext cx="3033000" cy="1540800"/>
          </a:xfrm>
          <a:prstGeom prst="rect">
            <a:avLst/>
          </a:prstGeom>
          <a:ln w="936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6" name="Picture 1" descr=""/>
          <p:cNvPicPr/>
          <p:nvPr/>
        </p:nvPicPr>
        <p:blipFill>
          <a:blip r:embed="rId1"/>
          <a:stretch/>
        </p:blipFill>
        <p:spPr>
          <a:xfrm>
            <a:off x="401760" y="1384200"/>
            <a:ext cx="8143200" cy="5081040"/>
          </a:xfrm>
          <a:prstGeom prst="rect">
            <a:avLst/>
          </a:prstGeom>
          <a:ln w="9360">
            <a:noFill/>
          </a:ln>
        </p:spPr>
      </p:pic>
      <p:sp>
        <p:nvSpPr>
          <p:cNvPr id="207"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
        <p:nvSpPr>
          <p:cNvPr id="208" name="CustomShape 2"/>
          <p:cNvSpPr/>
          <p:nvPr/>
        </p:nvSpPr>
        <p:spPr>
          <a:xfrm>
            <a:off x="0" y="765000"/>
            <a:ext cx="914184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Arial"/>
                <a:ea typeface="Microsoft YaHei"/>
              </a:rPr>
              <a:t>PROGRESSIONE DI CARRIERA VFP 1 </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CustomShape 1"/>
          <p:cNvSpPr/>
          <p:nvPr/>
        </p:nvSpPr>
        <p:spPr>
          <a:xfrm>
            <a:off x="0" y="6643800"/>
            <a:ext cx="9141840" cy="212040"/>
          </a:xfrm>
          <a:prstGeom prst="rect">
            <a:avLst/>
          </a:prstGeom>
          <a:solidFill>
            <a:srgbClr val="002169"/>
          </a:solidFill>
          <a:ln w="9360">
            <a:noFill/>
          </a:ln>
        </p:spPr>
        <p:style>
          <a:lnRef idx="0"/>
          <a:fillRef idx="0"/>
          <a:effectRef idx="0"/>
          <a:fontRef idx="minor"/>
        </p:style>
      </p:sp>
      <p:sp>
        <p:nvSpPr>
          <p:cNvPr id="94" name="CustomShape 2"/>
          <p:cNvSpPr/>
          <p:nvPr/>
        </p:nvSpPr>
        <p:spPr>
          <a:xfrm>
            <a:off x="0" y="6572160"/>
            <a:ext cx="9141840" cy="69120"/>
          </a:xfrm>
          <a:prstGeom prst="rect">
            <a:avLst/>
          </a:prstGeom>
          <a:solidFill>
            <a:srgbClr val="e4d079"/>
          </a:solidFill>
          <a:ln w="9360">
            <a:noFill/>
          </a:ln>
        </p:spPr>
        <p:style>
          <a:lnRef idx="0"/>
          <a:fillRef idx="0"/>
          <a:effectRef idx="0"/>
          <a:fontRef idx="minor"/>
        </p:style>
      </p:sp>
      <p:sp>
        <p:nvSpPr>
          <p:cNvPr id="95" name="CustomShape 3"/>
          <p:cNvSpPr/>
          <p:nvPr/>
        </p:nvSpPr>
        <p:spPr>
          <a:xfrm>
            <a:off x="25560" y="620640"/>
            <a:ext cx="9081360" cy="1007640"/>
          </a:xfrm>
          <a:prstGeom prst="rect">
            <a:avLst/>
          </a:prstGeom>
          <a:noFill/>
          <a:ln w="9360">
            <a:noFill/>
          </a:ln>
        </p:spPr>
        <p:style>
          <a:lnRef idx="0"/>
          <a:fillRef idx="0"/>
          <a:effectRef idx="0"/>
          <a:fontRef idx="minor"/>
        </p:style>
        <p:txBody>
          <a:bodyPr lIns="90000" rIns="90000" tIns="46800" bIns="46800">
            <a:spAutoFit/>
          </a:bodyPr>
          <a:p>
            <a:pPr algn="ctr">
              <a:lnSpc>
                <a:spcPct val="150000"/>
              </a:lnSpc>
            </a:pPr>
            <a:r>
              <a:rPr b="1" lang="it-IT" sz="2000" spc="-1" strike="noStrike">
                <a:solidFill>
                  <a:srgbClr val="000000"/>
                </a:solidFill>
                <a:latin typeface="Tahoma"/>
                <a:ea typeface="Microsoft YaHei"/>
              </a:rPr>
              <a:t>PROTOCOLLO D’INTESA FRA </a:t>
            </a:r>
            <a:endParaRPr b="0" lang="it-IT" sz="2000" spc="-1" strike="noStrike">
              <a:latin typeface="Arial"/>
            </a:endParaRPr>
          </a:p>
          <a:p>
            <a:pPr algn="ctr">
              <a:lnSpc>
                <a:spcPct val="150000"/>
              </a:lnSpc>
            </a:pPr>
            <a:r>
              <a:rPr b="1" lang="it-IT" sz="2000" spc="-1" strike="noStrike">
                <a:solidFill>
                  <a:srgbClr val="000000"/>
                </a:solidFill>
                <a:latin typeface="Tahoma"/>
                <a:ea typeface="Microsoft YaHei"/>
              </a:rPr>
              <a:t>MIUR E MINISTERO DELLA DIFESA</a:t>
            </a:r>
            <a:endParaRPr b="0" lang="it-IT" sz="2000" spc="-1" strike="noStrike">
              <a:latin typeface="Arial"/>
            </a:endParaRPr>
          </a:p>
        </p:txBody>
      </p:sp>
      <p:sp>
        <p:nvSpPr>
          <p:cNvPr id="96" name="CustomShape 4"/>
          <p:cNvSpPr/>
          <p:nvPr/>
        </p:nvSpPr>
        <p:spPr>
          <a:xfrm>
            <a:off x="395280" y="1311120"/>
            <a:ext cx="8782920" cy="2424960"/>
          </a:xfrm>
          <a:prstGeom prst="rect">
            <a:avLst/>
          </a:prstGeom>
          <a:noFill/>
          <a:ln w="9360">
            <a:noFill/>
          </a:ln>
        </p:spPr>
        <p:style>
          <a:lnRef idx="0"/>
          <a:fillRef idx="0"/>
          <a:effectRef idx="0"/>
          <a:fontRef idx="minor"/>
        </p:style>
        <p:txBody>
          <a:bodyPr lIns="90000" rIns="90000" tIns="46800" bIns="46800">
            <a:spAutoFit/>
          </a:bodyPr>
          <a:p>
            <a:pPr algn="just">
              <a:lnSpc>
                <a:spcPct val="100000"/>
              </a:lnSpc>
            </a:pPr>
            <a:endParaRPr b="0" lang="it-IT" sz="1800" spc="-1" strike="noStrike">
              <a:latin typeface="Arial"/>
            </a:endParaRPr>
          </a:p>
          <a:p>
            <a:pPr marL="216000" indent="-214200" algn="just">
              <a:lnSpc>
                <a:spcPct val="150000"/>
              </a:lnSpc>
              <a:buClr>
                <a:srgbClr val="000000"/>
              </a:buClr>
              <a:buFont typeface="Wingdings" charset="2"/>
              <a:buChar char=""/>
            </a:pPr>
            <a:r>
              <a:rPr b="0" lang="it-IT" sz="1800" spc="-1" strike="noStrike">
                <a:solidFill>
                  <a:srgbClr val="000000"/>
                </a:solidFill>
                <a:latin typeface="Tahoma"/>
                <a:ea typeface="Microsoft YaHei"/>
              </a:rPr>
              <a:t>conferenze presso istituti scolastici;</a:t>
            </a:r>
            <a:endParaRPr b="0" lang="it-IT" sz="1800" spc="-1" strike="noStrike">
              <a:latin typeface="Arial"/>
            </a:endParaRPr>
          </a:p>
          <a:p>
            <a:pPr marL="216000" indent="-214200" algn="just">
              <a:lnSpc>
                <a:spcPct val="150000"/>
              </a:lnSpc>
              <a:buClr>
                <a:srgbClr val="000000"/>
              </a:buClr>
              <a:buFont typeface="Wingdings" charset="2"/>
              <a:buChar char=""/>
            </a:pPr>
            <a:r>
              <a:rPr b="0" lang="it-IT" sz="1800" spc="-1" strike="noStrike">
                <a:solidFill>
                  <a:srgbClr val="000000"/>
                </a:solidFill>
                <a:latin typeface="Tahoma"/>
                <a:ea typeface="Microsoft YaHei"/>
              </a:rPr>
              <a:t>attività didattiche svolte da personale specialista;</a:t>
            </a:r>
            <a:endParaRPr b="0" lang="it-IT" sz="1800" spc="-1" strike="noStrike">
              <a:latin typeface="Arial"/>
            </a:endParaRPr>
          </a:p>
          <a:p>
            <a:pPr marL="216000" indent="-214200" algn="just">
              <a:lnSpc>
                <a:spcPct val="150000"/>
              </a:lnSpc>
              <a:buClr>
                <a:srgbClr val="000000"/>
              </a:buClr>
              <a:buFont typeface="Wingdings" charset="2"/>
              <a:buChar char=""/>
            </a:pPr>
            <a:r>
              <a:rPr b="0" lang="it-IT" sz="1800" spc="-1" strike="noStrike">
                <a:solidFill>
                  <a:srgbClr val="000000"/>
                </a:solidFill>
                <a:latin typeface="Tahoma"/>
                <a:ea typeface="Microsoft YaHei"/>
              </a:rPr>
              <a:t>iniziative ludico/sportive;</a:t>
            </a:r>
            <a:endParaRPr b="0" lang="it-IT" sz="1800" spc="-1" strike="noStrike">
              <a:latin typeface="Arial"/>
            </a:endParaRPr>
          </a:p>
          <a:p>
            <a:pPr marL="216000" indent="-214200" algn="just">
              <a:lnSpc>
                <a:spcPct val="150000"/>
              </a:lnSpc>
              <a:buClr>
                <a:srgbClr val="000000"/>
              </a:buClr>
              <a:buFont typeface="Wingdings" charset="2"/>
              <a:buChar char=""/>
            </a:pPr>
            <a:r>
              <a:rPr b="0" lang="it-IT" sz="1800" spc="-1" strike="noStrike">
                <a:solidFill>
                  <a:srgbClr val="000000"/>
                </a:solidFill>
                <a:latin typeface="Tahoma"/>
                <a:ea typeface="Microsoft YaHei"/>
              </a:rPr>
              <a:t>visite presso Enti Militari;</a:t>
            </a:r>
            <a:endParaRPr b="0" lang="it-IT" sz="1800" spc="-1" strike="noStrike">
              <a:latin typeface="Arial"/>
            </a:endParaRPr>
          </a:p>
          <a:p>
            <a:pPr marL="216000" indent="-214200" algn="just">
              <a:lnSpc>
                <a:spcPct val="150000"/>
              </a:lnSpc>
              <a:buClr>
                <a:srgbClr val="000000"/>
              </a:buClr>
              <a:buFont typeface="Wingdings" charset="2"/>
              <a:buChar char=""/>
            </a:pPr>
            <a:r>
              <a:rPr b="0" lang="it-IT" sz="1800" spc="-1" strike="noStrike">
                <a:solidFill>
                  <a:srgbClr val="000000"/>
                </a:solidFill>
                <a:latin typeface="Tahoma"/>
                <a:ea typeface="Microsoft YaHei"/>
              </a:rPr>
              <a:t>progetti didattici comuni fra Scuole Militari e Istituti Civili.</a:t>
            </a:r>
            <a:endParaRPr b="0" lang="it-IT" sz="1800" spc="-1" strike="noStrike">
              <a:latin typeface="Arial"/>
            </a:endParaRPr>
          </a:p>
        </p:txBody>
      </p:sp>
      <p:sp>
        <p:nvSpPr>
          <p:cNvPr id="97" name="CustomShape 5"/>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PERCHÉ SIAMO QUI? </a:t>
            </a:r>
            <a:endParaRPr b="0" lang="it-IT" sz="2400" spc="-1" strike="noStrike">
              <a:latin typeface="Arial"/>
            </a:endParaRPr>
          </a:p>
        </p:txBody>
      </p:sp>
      <p:pic>
        <p:nvPicPr>
          <p:cNvPr id="98" name="Picture 7" descr=""/>
          <p:cNvPicPr/>
          <p:nvPr/>
        </p:nvPicPr>
        <p:blipFill>
          <a:blip r:embed="rId1"/>
          <a:stretch/>
        </p:blipFill>
        <p:spPr>
          <a:xfrm>
            <a:off x="677880" y="3838680"/>
            <a:ext cx="3810960" cy="2540880"/>
          </a:xfrm>
          <a:prstGeom prst="rect">
            <a:avLst/>
          </a:prstGeom>
          <a:ln w="9360">
            <a:noFill/>
          </a:ln>
        </p:spPr>
      </p:pic>
      <p:pic>
        <p:nvPicPr>
          <p:cNvPr id="99" name="Immagine 1" descr=""/>
          <p:cNvPicPr/>
          <p:nvPr/>
        </p:nvPicPr>
        <p:blipFill>
          <a:blip r:embed="rId2"/>
          <a:stretch/>
        </p:blipFill>
        <p:spPr>
          <a:xfrm>
            <a:off x="4567320" y="3838680"/>
            <a:ext cx="3826800" cy="2545920"/>
          </a:xfrm>
          <a:prstGeom prst="rect">
            <a:avLst/>
          </a:prstGeom>
          <a:ln w="936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468360" y="1093680"/>
            <a:ext cx="8278200" cy="4208040"/>
          </a:xfrm>
          <a:prstGeom prst="rect">
            <a:avLst/>
          </a:prstGeom>
          <a:noFill/>
          <a:ln>
            <a:noFill/>
          </a:ln>
        </p:spPr>
        <p:style>
          <a:lnRef idx="0"/>
          <a:fillRef idx="0"/>
          <a:effectRef idx="0"/>
          <a:fontRef idx="minor"/>
        </p:style>
        <p:txBody>
          <a:bodyPr lIns="90000" rIns="90000" tIns="46800" bIns="46800">
            <a:spAutoFit/>
          </a:bodyPr>
          <a:p>
            <a:pPr algn="ctr">
              <a:lnSpc>
                <a:spcPct val="150000"/>
              </a:lnSpc>
            </a:pPr>
            <a:r>
              <a:rPr b="0" lang="it-IT" sz="2000" spc="-1" strike="noStrike">
                <a:solidFill>
                  <a:srgbClr val="000000"/>
                </a:solidFill>
                <a:latin typeface="Tahoma"/>
                <a:ea typeface="Microsoft YaHei"/>
              </a:rPr>
              <a:t>RISERVA DI POSTI PER ALCUNE POSIZIONI ORGANICHE/INCARICHI:</a:t>
            </a:r>
            <a:endParaRPr b="0" lang="it-IT" sz="2000" spc="-1" strike="noStrike">
              <a:latin typeface="Arial"/>
            </a:endParaRPr>
          </a:p>
          <a:p>
            <a:pPr>
              <a:lnSpc>
                <a:spcPct val="150000"/>
              </a:lnSpc>
            </a:pPr>
            <a:endParaRPr b="0" lang="it-IT" sz="2000" spc="-1" strike="noStrike">
              <a:latin typeface="Arial"/>
            </a:endParaRPr>
          </a:p>
          <a:p>
            <a:pPr marL="343080" indent="-340920">
              <a:lnSpc>
                <a:spcPct val="150000"/>
              </a:lnSpc>
              <a:buClr>
                <a:srgbClr val="000000"/>
              </a:buClr>
              <a:buFont typeface="Wingdings" charset="2"/>
              <a:buChar char=""/>
            </a:pPr>
            <a:r>
              <a:rPr b="0" lang="it-IT" sz="2000" spc="-1" strike="noStrike">
                <a:solidFill>
                  <a:srgbClr val="000000"/>
                </a:solidFill>
                <a:latin typeface="Tahoma"/>
                <a:ea typeface="Microsoft YaHei"/>
              </a:rPr>
              <a:t>ELETTRICISTA INFRASTRUTTURALE </a:t>
            </a:r>
            <a:endParaRPr b="0" lang="it-IT" sz="2000" spc="-1" strike="noStrike">
              <a:latin typeface="Arial"/>
            </a:endParaRPr>
          </a:p>
          <a:p>
            <a:pPr marL="343080" indent="-340920">
              <a:lnSpc>
                <a:spcPct val="150000"/>
              </a:lnSpc>
              <a:buClr>
                <a:srgbClr val="000000"/>
              </a:buClr>
              <a:buFont typeface="Wingdings" charset="2"/>
              <a:buChar char=""/>
            </a:pPr>
            <a:r>
              <a:rPr b="0" lang="it-IT" sz="2000" spc="-1" strike="noStrike">
                <a:solidFill>
                  <a:srgbClr val="000000"/>
                </a:solidFill>
                <a:latin typeface="Tahoma"/>
                <a:ea typeface="Microsoft YaHei"/>
              </a:rPr>
              <a:t>IDRAULICO INFRASTRUTTURALE </a:t>
            </a:r>
            <a:endParaRPr b="0" lang="it-IT" sz="2000" spc="-1" strike="noStrike">
              <a:latin typeface="Arial"/>
            </a:endParaRPr>
          </a:p>
          <a:p>
            <a:pPr marL="343080" indent="-340920">
              <a:lnSpc>
                <a:spcPct val="150000"/>
              </a:lnSpc>
              <a:buClr>
                <a:srgbClr val="000000"/>
              </a:buClr>
              <a:buFont typeface="Wingdings" charset="2"/>
              <a:buChar char=""/>
            </a:pPr>
            <a:r>
              <a:rPr b="0" lang="it-IT" sz="2000" spc="-1" strike="noStrike">
                <a:solidFill>
                  <a:srgbClr val="000000"/>
                </a:solidFill>
                <a:latin typeface="Tahoma"/>
                <a:ea typeface="Microsoft YaHei"/>
              </a:rPr>
              <a:t>MURATORE </a:t>
            </a:r>
            <a:endParaRPr b="0" lang="it-IT" sz="2000" spc="-1" strike="noStrike">
              <a:latin typeface="Arial"/>
            </a:endParaRPr>
          </a:p>
          <a:p>
            <a:pPr marL="343080" indent="-340920">
              <a:lnSpc>
                <a:spcPct val="150000"/>
              </a:lnSpc>
              <a:buClr>
                <a:srgbClr val="000000"/>
              </a:buClr>
              <a:buFont typeface="Wingdings" charset="2"/>
              <a:buChar char=""/>
            </a:pPr>
            <a:r>
              <a:rPr b="0" lang="it-IT" sz="2000" spc="-1" strike="noStrike">
                <a:solidFill>
                  <a:srgbClr val="000000"/>
                </a:solidFill>
                <a:latin typeface="Tahoma"/>
                <a:ea typeface="Microsoft YaHei"/>
              </a:rPr>
              <a:t>FABBRO </a:t>
            </a:r>
            <a:endParaRPr b="0" lang="it-IT" sz="2000" spc="-1" strike="noStrike">
              <a:latin typeface="Arial"/>
            </a:endParaRPr>
          </a:p>
          <a:p>
            <a:pPr marL="343080" indent="-340920">
              <a:lnSpc>
                <a:spcPct val="150000"/>
              </a:lnSpc>
              <a:buClr>
                <a:srgbClr val="000000"/>
              </a:buClr>
              <a:buFont typeface="Wingdings" charset="2"/>
              <a:buChar char=""/>
            </a:pPr>
            <a:r>
              <a:rPr b="0" lang="it-IT" sz="2000" spc="-1" strike="noStrike">
                <a:solidFill>
                  <a:srgbClr val="000000"/>
                </a:solidFill>
                <a:latin typeface="Tahoma"/>
                <a:ea typeface="Microsoft YaHei"/>
              </a:rPr>
              <a:t>FALEGNAME </a:t>
            </a:r>
            <a:endParaRPr b="0" lang="it-IT" sz="2000" spc="-1" strike="noStrike">
              <a:latin typeface="Arial"/>
            </a:endParaRPr>
          </a:p>
          <a:p>
            <a:pPr marL="343080" indent="-340920">
              <a:lnSpc>
                <a:spcPct val="150000"/>
              </a:lnSpc>
              <a:buClr>
                <a:srgbClr val="000000"/>
              </a:buClr>
              <a:buFont typeface="Wingdings" charset="2"/>
              <a:buChar char=""/>
            </a:pPr>
            <a:r>
              <a:rPr b="0" lang="it-IT" sz="2000" spc="-1" strike="noStrike">
                <a:solidFill>
                  <a:srgbClr val="000000"/>
                </a:solidFill>
                <a:latin typeface="Tahoma"/>
                <a:ea typeface="Microsoft YaHei"/>
              </a:rPr>
              <a:t>MECCANICO MEZZI E PIATTAFORME </a:t>
            </a:r>
            <a:endParaRPr b="0" lang="it-IT" sz="2000" spc="-1" strike="noStrike">
              <a:latin typeface="Arial"/>
            </a:endParaRPr>
          </a:p>
          <a:p>
            <a:pPr marL="343080" indent="-340920">
              <a:lnSpc>
                <a:spcPct val="150000"/>
              </a:lnSpc>
              <a:buClr>
                <a:srgbClr val="000000"/>
              </a:buClr>
              <a:buFont typeface="Wingdings" charset="2"/>
              <a:buChar char=""/>
            </a:pPr>
            <a:r>
              <a:rPr b="0" lang="it-IT" sz="2000" spc="-1" strike="noStrike">
                <a:solidFill>
                  <a:srgbClr val="000000"/>
                </a:solidFill>
                <a:latin typeface="Tahoma"/>
                <a:ea typeface="Microsoft YaHei"/>
              </a:rPr>
              <a:t>OPERATORE EQUESTRE (MANISCALCO)</a:t>
            </a:r>
            <a:endParaRPr b="0" lang="it-IT" sz="2000" spc="-1" strike="noStrike">
              <a:latin typeface="Arial"/>
            </a:endParaRPr>
          </a:p>
        </p:txBody>
      </p:sp>
      <p:sp>
        <p:nvSpPr>
          <p:cNvPr id="210" name="CustomShape 2"/>
          <p:cNvSpPr/>
          <p:nvPr/>
        </p:nvSpPr>
        <p:spPr>
          <a:xfrm>
            <a:off x="0" y="620640"/>
            <a:ext cx="914184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VFP 1</a:t>
            </a:r>
            <a:endParaRPr b="0" lang="it-IT" sz="2400" spc="-1" strike="noStrike">
              <a:latin typeface="Arial"/>
            </a:endParaRPr>
          </a:p>
        </p:txBody>
      </p:sp>
      <p:sp>
        <p:nvSpPr>
          <p:cNvPr id="211" name="CustomShape 3"/>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CustomShape 1"/>
          <p:cNvSpPr/>
          <p:nvPr/>
        </p:nvSpPr>
        <p:spPr>
          <a:xfrm>
            <a:off x="34920" y="639720"/>
            <a:ext cx="9072000" cy="4284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200" spc="-1" strike="noStrike">
                <a:solidFill>
                  <a:srgbClr val="000000"/>
                </a:solidFill>
                <a:latin typeface="Arial"/>
                <a:ea typeface="Microsoft YaHei"/>
              </a:rPr>
              <a:t>IL VFP 1 AL TERMINE DELL’ANNO DI SERVIZIO POTRÀ  ANCHE:</a:t>
            </a:r>
            <a:endParaRPr b="0" lang="it-IT" sz="2200" spc="-1" strike="noStrike">
              <a:latin typeface="Arial"/>
            </a:endParaRPr>
          </a:p>
        </p:txBody>
      </p:sp>
      <p:grpSp>
        <p:nvGrpSpPr>
          <p:cNvPr id="213" name="Group 2"/>
          <p:cNvGrpSpPr/>
          <p:nvPr/>
        </p:nvGrpSpPr>
        <p:grpSpPr>
          <a:xfrm>
            <a:off x="827640" y="1196640"/>
            <a:ext cx="3742920" cy="2229840"/>
            <a:chOff x="827640" y="1196640"/>
            <a:chExt cx="3742920" cy="2229840"/>
          </a:xfrm>
        </p:grpSpPr>
        <p:sp>
          <p:nvSpPr>
            <p:cNvPr id="214" name="CustomShape 3"/>
            <p:cNvSpPr/>
            <p:nvPr/>
          </p:nvSpPr>
          <p:spPr>
            <a:xfrm>
              <a:off x="827640" y="1196640"/>
              <a:ext cx="3742920" cy="2229840"/>
            </a:xfrm>
            <a:prstGeom prst="ellipse">
              <a:avLst/>
            </a:prstGeom>
            <a:solidFill>
              <a:srgbClr val="00b0f0"/>
            </a:solidFill>
            <a:ln w="25560">
              <a:solidFill>
                <a:srgbClr val="385d8a"/>
              </a:solidFill>
              <a:miter/>
            </a:ln>
          </p:spPr>
          <p:style>
            <a:lnRef idx="0"/>
            <a:fillRef idx="0"/>
            <a:effectRef idx="0"/>
            <a:fontRef idx="minor"/>
          </p:style>
        </p:sp>
        <p:sp>
          <p:nvSpPr>
            <p:cNvPr id="215" name="CustomShape 4"/>
            <p:cNvSpPr/>
            <p:nvPr/>
          </p:nvSpPr>
          <p:spPr>
            <a:xfrm>
              <a:off x="932400" y="1599840"/>
              <a:ext cx="3433320" cy="161784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2000" spc="-1" strike="noStrike">
                  <a:solidFill>
                    <a:srgbClr val="ffffff"/>
                  </a:solidFill>
                  <a:latin typeface="Tahoma"/>
                  <a:ea typeface="Microsoft YaHei"/>
                </a:rPr>
                <a:t>CONCORRERE PER L’ACCADEMIA MILITARE DI MODENA </a:t>
              </a:r>
              <a:endParaRPr b="0" lang="it-IT" sz="2000" spc="-1" strike="noStrike">
                <a:latin typeface="Arial"/>
              </a:endParaRPr>
            </a:p>
            <a:p>
              <a:pPr algn="ctr">
                <a:lnSpc>
                  <a:spcPct val="100000"/>
                </a:lnSpc>
              </a:pPr>
              <a:r>
                <a:rPr b="0" lang="it-IT" sz="2000" spc="-1" strike="noStrike">
                  <a:solidFill>
                    <a:srgbClr val="ffffff"/>
                  </a:solidFill>
                  <a:latin typeface="Tahoma"/>
                  <a:ea typeface="Microsoft YaHei"/>
                </a:rPr>
                <a:t>PER DIVENTARE UN UFFICIALE</a:t>
              </a:r>
              <a:endParaRPr b="0" lang="it-IT" sz="2000" spc="-1" strike="noStrike">
                <a:latin typeface="Arial"/>
              </a:endParaRPr>
            </a:p>
          </p:txBody>
        </p:sp>
      </p:grpSp>
      <p:sp>
        <p:nvSpPr>
          <p:cNvPr id="216" name="CustomShape 5"/>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grpSp>
        <p:nvGrpSpPr>
          <p:cNvPr id="217" name="Group 6"/>
          <p:cNvGrpSpPr/>
          <p:nvPr/>
        </p:nvGrpSpPr>
        <p:grpSpPr>
          <a:xfrm>
            <a:off x="251640" y="4869360"/>
            <a:ext cx="2042640" cy="1437840"/>
            <a:chOff x="251640" y="4869360"/>
            <a:chExt cx="2042640" cy="1437840"/>
          </a:xfrm>
        </p:grpSpPr>
        <p:sp>
          <p:nvSpPr>
            <p:cNvPr id="218" name="CustomShape 7"/>
            <p:cNvSpPr/>
            <p:nvPr/>
          </p:nvSpPr>
          <p:spPr>
            <a:xfrm>
              <a:off x="251640" y="4869360"/>
              <a:ext cx="2042640" cy="1437840"/>
            </a:xfrm>
            <a:prstGeom prst="ellipse">
              <a:avLst/>
            </a:prstGeom>
            <a:solidFill>
              <a:srgbClr val="d9d9d9"/>
            </a:solidFill>
            <a:ln w="25560">
              <a:solidFill>
                <a:srgbClr val="385d8a"/>
              </a:solidFill>
              <a:miter/>
            </a:ln>
          </p:spPr>
          <p:style>
            <a:lnRef idx="0"/>
            <a:fillRef idx="0"/>
            <a:effectRef idx="0"/>
            <a:fontRef idx="minor"/>
          </p:style>
        </p:sp>
        <p:sp>
          <p:nvSpPr>
            <p:cNvPr id="219" name="CustomShape 8"/>
            <p:cNvSpPr/>
            <p:nvPr/>
          </p:nvSpPr>
          <p:spPr>
            <a:xfrm>
              <a:off x="374760" y="5373360"/>
              <a:ext cx="187020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Arial"/>
                  <a:ea typeface="Microsoft YaHei"/>
                </a:rPr>
                <a:t>VFP 1</a:t>
              </a:r>
              <a:endParaRPr b="0" lang="it-IT" sz="2400" spc="-1" strike="noStrike">
                <a:latin typeface="Arial"/>
              </a:endParaRPr>
            </a:p>
          </p:txBody>
        </p:sp>
      </p:grpSp>
      <p:sp>
        <p:nvSpPr>
          <p:cNvPr id="220" name="CustomShape 9"/>
          <p:cNvSpPr/>
          <p:nvPr/>
        </p:nvSpPr>
        <p:spPr>
          <a:xfrm rot="17969400">
            <a:off x="1517400" y="4017240"/>
            <a:ext cx="1569600" cy="512640"/>
          </a:xfrm>
          <a:prstGeom prst="stripedRightArrow">
            <a:avLst>
              <a:gd name="adj1" fmla="val 50000"/>
              <a:gd name="adj2" fmla="val 50000"/>
            </a:avLst>
          </a:prstGeom>
          <a:solidFill>
            <a:srgbClr val="00b8ff"/>
          </a:solidFill>
          <a:ln w="9360">
            <a:solidFill>
              <a:srgbClr val="000000"/>
            </a:solidFill>
            <a:round/>
          </a:ln>
        </p:spPr>
        <p:style>
          <a:lnRef idx="0"/>
          <a:fillRef idx="0"/>
          <a:effectRef idx="0"/>
          <a:fontRef idx="minor"/>
        </p:style>
      </p:sp>
      <p:pic>
        <p:nvPicPr>
          <p:cNvPr id="221" name="Picture 14" descr=""/>
          <p:cNvPicPr/>
          <p:nvPr/>
        </p:nvPicPr>
        <p:blipFill>
          <a:blip r:embed="rId1"/>
          <a:stretch/>
        </p:blipFill>
        <p:spPr>
          <a:xfrm>
            <a:off x="4860000" y="1268640"/>
            <a:ext cx="3989520" cy="5280120"/>
          </a:xfrm>
          <a:prstGeom prst="rect">
            <a:avLst/>
          </a:prstGeom>
          <a:ln w="936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CustomShape 1"/>
          <p:cNvSpPr/>
          <p:nvPr/>
        </p:nvSpPr>
        <p:spPr>
          <a:xfrm>
            <a:off x="34920" y="639720"/>
            <a:ext cx="9072000" cy="4284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200" spc="-1" strike="noStrike">
                <a:solidFill>
                  <a:srgbClr val="000000"/>
                </a:solidFill>
                <a:latin typeface="Arial"/>
                <a:ea typeface="Microsoft YaHei"/>
              </a:rPr>
              <a:t>IL VFP 1 AL TERMINE DELL’ANNO DI SERVIZIO POTRÀ  ANCHE:</a:t>
            </a:r>
            <a:endParaRPr b="0" lang="it-IT" sz="2200" spc="-1" strike="noStrike">
              <a:latin typeface="Arial"/>
            </a:endParaRPr>
          </a:p>
        </p:txBody>
      </p:sp>
      <p:sp>
        <p:nvSpPr>
          <p:cNvPr id="223"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grpSp>
        <p:nvGrpSpPr>
          <p:cNvPr id="224" name="Group 3"/>
          <p:cNvGrpSpPr/>
          <p:nvPr/>
        </p:nvGrpSpPr>
        <p:grpSpPr>
          <a:xfrm>
            <a:off x="251640" y="4869360"/>
            <a:ext cx="2042640" cy="1437840"/>
            <a:chOff x="251640" y="4869360"/>
            <a:chExt cx="2042640" cy="1437840"/>
          </a:xfrm>
        </p:grpSpPr>
        <p:sp>
          <p:nvSpPr>
            <p:cNvPr id="225" name="CustomShape 4"/>
            <p:cNvSpPr/>
            <p:nvPr/>
          </p:nvSpPr>
          <p:spPr>
            <a:xfrm>
              <a:off x="251640" y="4869360"/>
              <a:ext cx="2042640" cy="1437840"/>
            </a:xfrm>
            <a:prstGeom prst="ellipse">
              <a:avLst/>
            </a:prstGeom>
            <a:solidFill>
              <a:srgbClr val="d9d9d9"/>
            </a:solidFill>
            <a:ln w="25560">
              <a:solidFill>
                <a:srgbClr val="385d8a"/>
              </a:solidFill>
              <a:miter/>
            </a:ln>
          </p:spPr>
          <p:style>
            <a:lnRef idx="0"/>
            <a:fillRef idx="0"/>
            <a:effectRef idx="0"/>
            <a:fontRef idx="minor"/>
          </p:style>
        </p:sp>
        <p:sp>
          <p:nvSpPr>
            <p:cNvPr id="226" name="CustomShape 5"/>
            <p:cNvSpPr/>
            <p:nvPr/>
          </p:nvSpPr>
          <p:spPr>
            <a:xfrm>
              <a:off x="374760" y="5373360"/>
              <a:ext cx="187020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Arial"/>
                  <a:ea typeface="Microsoft YaHei"/>
                </a:rPr>
                <a:t>VFP 1</a:t>
              </a:r>
              <a:endParaRPr b="0" lang="it-IT" sz="2400" spc="-1" strike="noStrike">
                <a:latin typeface="Arial"/>
              </a:endParaRPr>
            </a:p>
          </p:txBody>
        </p:sp>
      </p:grpSp>
      <p:sp>
        <p:nvSpPr>
          <p:cNvPr id="227" name="CustomShape 6"/>
          <p:cNvSpPr/>
          <p:nvPr/>
        </p:nvSpPr>
        <p:spPr>
          <a:xfrm rot="17969400">
            <a:off x="1517400" y="4017240"/>
            <a:ext cx="1569600" cy="512640"/>
          </a:xfrm>
          <a:prstGeom prst="stripedRightArrow">
            <a:avLst>
              <a:gd name="adj1" fmla="val 50000"/>
              <a:gd name="adj2" fmla="val 50000"/>
            </a:avLst>
          </a:prstGeom>
          <a:solidFill>
            <a:srgbClr val="ffc000"/>
          </a:solidFill>
          <a:ln w="9360">
            <a:solidFill>
              <a:srgbClr val="000000"/>
            </a:solidFill>
            <a:round/>
          </a:ln>
        </p:spPr>
        <p:style>
          <a:lnRef idx="0"/>
          <a:fillRef idx="0"/>
          <a:effectRef idx="0"/>
          <a:fontRef idx="minor"/>
        </p:style>
      </p:sp>
      <p:sp>
        <p:nvSpPr>
          <p:cNvPr id="228" name="CustomShape 7"/>
          <p:cNvSpPr/>
          <p:nvPr/>
        </p:nvSpPr>
        <p:spPr>
          <a:xfrm>
            <a:off x="827640" y="1268640"/>
            <a:ext cx="3741120" cy="2229840"/>
          </a:xfrm>
          <a:prstGeom prst="ellipse">
            <a:avLst/>
          </a:prstGeom>
          <a:solidFill>
            <a:srgbClr val="ffc000"/>
          </a:solidFill>
          <a:ln w="25560">
            <a:solidFill>
              <a:srgbClr val="385d8a"/>
            </a:solidFill>
            <a:miter/>
          </a:ln>
        </p:spPr>
        <p:style>
          <a:lnRef idx="0"/>
          <a:fillRef idx="0"/>
          <a:effectRef idx="0"/>
          <a:fontRef idx="minor"/>
        </p:style>
      </p:sp>
      <p:sp>
        <p:nvSpPr>
          <p:cNvPr id="229" name="CustomShape 8"/>
          <p:cNvSpPr/>
          <p:nvPr/>
        </p:nvSpPr>
        <p:spPr>
          <a:xfrm>
            <a:off x="972000" y="1688040"/>
            <a:ext cx="3547440" cy="161784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2000" spc="-1" strike="noStrike">
                <a:solidFill>
                  <a:srgbClr val="000000"/>
                </a:solidFill>
                <a:latin typeface="Tahoma"/>
                <a:ea typeface="Microsoft YaHei"/>
              </a:rPr>
              <a:t>CONCORRERE PER LA SCUOLA SOTTUFFICIALI ESERCITO DI VITERBO PER DIVENTARE UN MARESCIALLO</a:t>
            </a:r>
            <a:endParaRPr b="0" lang="it-IT" sz="2000" spc="-1" strike="noStrike">
              <a:latin typeface="Arial"/>
            </a:endParaRPr>
          </a:p>
        </p:txBody>
      </p:sp>
      <p:pic>
        <p:nvPicPr>
          <p:cNvPr id="230" name="Picture 1" descr=""/>
          <p:cNvPicPr/>
          <p:nvPr/>
        </p:nvPicPr>
        <p:blipFill>
          <a:blip r:embed="rId1"/>
          <a:stretch/>
        </p:blipFill>
        <p:spPr>
          <a:xfrm>
            <a:off x="5220000" y="1304280"/>
            <a:ext cx="3238200" cy="5261760"/>
          </a:xfrm>
          <a:prstGeom prst="rect">
            <a:avLst/>
          </a:prstGeom>
          <a:ln w="936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CustomShape 1"/>
          <p:cNvSpPr/>
          <p:nvPr/>
        </p:nvSpPr>
        <p:spPr>
          <a:xfrm>
            <a:off x="34920" y="639720"/>
            <a:ext cx="9072000" cy="4284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200" spc="-1" strike="noStrike">
                <a:solidFill>
                  <a:srgbClr val="000000"/>
                </a:solidFill>
                <a:latin typeface="Arial"/>
                <a:ea typeface="Microsoft YaHei"/>
              </a:rPr>
              <a:t>IL VFP 1 AL TERMINE DELL’ANNO DI SERVIZIO POTRÀ  ANCHE:</a:t>
            </a:r>
            <a:endParaRPr b="0" lang="it-IT" sz="2200" spc="-1" strike="noStrike">
              <a:latin typeface="Arial"/>
            </a:endParaRPr>
          </a:p>
        </p:txBody>
      </p:sp>
      <p:sp>
        <p:nvSpPr>
          <p:cNvPr id="232"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grpSp>
        <p:nvGrpSpPr>
          <p:cNvPr id="233" name="Group 3"/>
          <p:cNvGrpSpPr/>
          <p:nvPr/>
        </p:nvGrpSpPr>
        <p:grpSpPr>
          <a:xfrm>
            <a:off x="251640" y="4869360"/>
            <a:ext cx="2042640" cy="1437840"/>
            <a:chOff x="251640" y="4869360"/>
            <a:chExt cx="2042640" cy="1437840"/>
          </a:xfrm>
        </p:grpSpPr>
        <p:sp>
          <p:nvSpPr>
            <p:cNvPr id="234" name="CustomShape 4"/>
            <p:cNvSpPr/>
            <p:nvPr/>
          </p:nvSpPr>
          <p:spPr>
            <a:xfrm>
              <a:off x="251640" y="4869360"/>
              <a:ext cx="2042640" cy="1437840"/>
            </a:xfrm>
            <a:prstGeom prst="ellipse">
              <a:avLst/>
            </a:prstGeom>
            <a:solidFill>
              <a:srgbClr val="d9d9d9"/>
            </a:solidFill>
            <a:ln w="25560">
              <a:solidFill>
                <a:srgbClr val="385d8a"/>
              </a:solidFill>
              <a:miter/>
            </a:ln>
          </p:spPr>
          <p:style>
            <a:lnRef idx="0"/>
            <a:fillRef idx="0"/>
            <a:effectRef idx="0"/>
            <a:fontRef idx="minor"/>
          </p:style>
        </p:sp>
        <p:sp>
          <p:nvSpPr>
            <p:cNvPr id="235" name="CustomShape 5"/>
            <p:cNvSpPr/>
            <p:nvPr/>
          </p:nvSpPr>
          <p:spPr>
            <a:xfrm>
              <a:off x="374760" y="5373360"/>
              <a:ext cx="187020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Arial"/>
                  <a:ea typeface="Microsoft YaHei"/>
                </a:rPr>
                <a:t>VFP 1</a:t>
              </a:r>
              <a:endParaRPr b="0" lang="it-IT" sz="2400" spc="-1" strike="noStrike">
                <a:latin typeface="Arial"/>
              </a:endParaRPr>
            </a:p>
          </p:txBody>
        </p:sp>
      </p:grpSp>
      <p:sp>
        <p:nvSpPr>
          <p:cNvPr id="236" name="CustomShape 6"/>
          <p:cNvSpPr/>
          <p:nvPr/>
        </p:nvSpPr>
        <p:spPr>
          <a:xfrm rot="17969400">
            <a:off x="1569600" y="4106520"/>
            <a:ext cx="1365120" cy="512640"/>
          </a:xfrm>
          <a:prstGeom prst="stripedRightArrow">
            <a:avLst>
              <a:gd name="adj1" fmla="val 50000"/>
              <a:gd name="adj2" fmla="val 50000"/>
            </a:avLst>
          </a:prstGeom>
          <a:solidFill>
            <a:srgbClr val="ffff00"/>
          </a:solidFill>
          <a:ln w="9360">
            <a:solidFill>
              <a:srgbClr val="000000"/>
            </a:solidFill>
            <a:round/>
          </a:ln>
        </p:spPr>
        <p:style>
          <a:lnRef idx="0"/>
          <a:fillRef idx="0"/>
          <a:effectRef idx="0"/>
          <a:fontRef idx="minor"/>
        </p:style>
      </p:sp>
      <p:sp>
        <p:nvSpPr>
          <p:cNvPr id="237" name="CustomShape 7"/>
          <p:cNvSpPr/>
          <p:nvPr/>
        </p:nvSpPr>
        <p:spPr>
          <a:xfrm>
            <a:off x="611640" y="1124640"/>
            <a:ext cx="4030200" cy="2590200"/>
          </a:xfrm>
          <a:prstGeom prst="ellipse">
            <a:avLst/>
          </a:prstGeom>
          <a:solidFill>
            <a:srgbClr val="ffff00"/>
          </a:solidFill>
          <a:ln w="25560">
            <a:solidFill>
              <a:srgbClr val="385d8a"/>
            </a:solidFill>
            <a:miter/>
          </a:ln>
        </p:spPr>
        <p:style>
          <a:lnRef idx="0"/>
          <a:fillRef idx="0"/>
          <a:effectRef idx="0"/>
          <a:fontRef idx="minor"/>
        </p:style>
      </p:sp>
      <p:sp>
        <p:nvSpPr>
          <p:cNvPr id="238" name="CustomShape 8"/>
          <p:cNvSpPr/>
          <p:nvPr/>
        </p:nvSpPr>
        <p:spPr>
          <a:xfrm>
            <a:off x="827640" y="1340640"/>
            <a:ext cx="3577320" cy="20736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2000" spc="-1" strike="noStrike">
                <a:solidFill>
                  <a:srgbClr val="000000"/>
                </a:solidFill>
                <a:latin typeface="Tahoma"/>
                <a:ea typeface="Microsoft YaHei"/>
              </a:rPr>
              <a:t>INTRAPRENDERE UNA CARRIERA NEGLI ALTRI CORPI ARMATI DELLO STATO </a:t>
            </a:r>
            <a:r>
              <a:rPr b="0" lang="it-IT" sz="1400" spc="-1" strike="noStrike">
                <a:solidFill>
                  <a:srgbClr val="000000"/>
                </a:solidFill>
                <a:latin typeface="Tahoma"/>
                <a:ea typeface="Microsoft YaHei"/>
              </a:rPr>
              <a:t>(Corpo Militare della Croce Rossa Italiana, nella Polizia di Stato, nei Carabinieri, nella Guardia di Finanza, nella Polizia Penitenziaria e nel Corpo nazionale dei Vigili del fuoco)</a:t>
            </a:r>
            <a:endParaRPr b="0" lang="it-IT" sz="1400" spc="-1" strike="noStrike">
              <a:latin typeface="Arial"/>
            </a:endParaRPr>
          </a:p>
        </p:txBody>
      </p:sp>
      <p:sp>
        <p:nvSpPr>
          <p:cNvPr id="239" name="CustomShape 9"/>
          <p:cNvSpPr/>
          <p:nvPr/>
        </p:nvSpPr>
        <p:spPr>
          <a:xfrm>
            <a:off x="155520" y="-144360"/>
            <a:ext cx="302760" cy="302760"/>
          </a:xfrm>
          <a:prstGeom prst="rect">
            <a:avLst/>
          </a:prstGeom>
          <a:noFill/>
          <a:ln>
            <a:noFill/>
          </a:ln>
        </p:spPr>
        <p:style>
          <a:lnRef idx="0"/>
          <a:fillRef idx="0"/>
          <a:effectRef idx="0"/>
          <a:fontRef idx="minor"/>
        </p:style>
      </p:sp>
      <p:pic>
        <p:nvPicPr>
          <p:cNvPr id="240" name="Picture 4" descr=""/>
          <p:cNvPicPr/>
          <p:nvPr/>
        </p:nvPicPr>
        <p:blipFill>
          <a:blip r:embed="rId1"/>
          <a:stretch/>
        </p:blipFill>
        <p:spPr>
          <a:xfrm>
            <a:off x="4683960" y="1268640"/>
            <a:ext cx="4205880" cy="4750200"/>
          </a:xfrm>
          <a:prstGeom prst="rect">
            <a:avLst/>
          </a:prstGeom>
          <a:ln>
            <a:noFill/>
          </a:ln>
          <a:effectLst>
            <a:softEdge rad="317520"/>
          </a:effectLst>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ustomShape 1"/>
          <p:cNvSpPr/>
          <p:nvPr/>
        </p:nvSpPr>
        <p:spPr>
          <a:xfrm>
            <a:off x="34920" y="639720"/>
            <a:ext cx="9072000" cy="4284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200" spc="-1" strike="noStrike">
                <a:solidFill>
                  <a:srgbClr val="000000"/>
                </a:solidFill>
                <a:latin typeface="Arial"/>
                <a:ea typeface="Microsoft YaHei"/>
              </a:rPr>
              <a:t>IL VFP 1 AL TERMINE DELL’ANNO DI SERVIZIO POTRÀ  ANCHE:</a:t>
            </a:r>
            <a:endParaRPr b="0" lang="it-IT" sz="2200" spc="-1" strike="noStrike">
              <a:latin typeface="Arial"/>
            </a:endParaRPr>
          </a:p>
        </p:txBody>
      </p:sp>
      <p:sp>
        <p:nvSpPr>
          <p:cNvPr id="242"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grpSp>
        <p:nvGrpSpPr>
          <p:cNvPr id="243" name="Group 3"/>
          <p:cNvGrpSpPr/>
          <p:nvPr/>
        </p:nvGrpSpPr>
        <p:grpSpPr>
          <a:xfrm>
            <a:off x="251640" y="4869360"/>
            <a:ext cx="2042640" cy="1437840"/>
            <a:chOff x="251640" y="4869360"/>
            <a:chExt cx="2042640" cy="1437840"/>
          </a:xfrm>
        </p:grpSpPr>
        <p:sp>
          <p:nvSpPr>
            <p:cNvPr id="244" name="CustomShape 4"/>
            <p:cNvSpPr/>
            <p:nvPr/>
          </p:nvSpPr>
          <p:spPr>
            <a:xfrm>
              <a:off x="251640" y="4869360"/>
              <a:ext cx="2042640" cy="1437840"/>
            </a:xfrm>
            <a:prstGeom prst="ellipse">
              <a:avLst/>
            </a:prstGeom>
            <a:solidFill>
              <a:srgbClr val="d9d9d9"/>
            </a:solidFill>
            <a:ln w="25560">
              <a:solidFill>
                <a:srgbClr val="385d8a"/>
              </a:solidFill>
              <a:miter/>
            </a:ln>
          </p:spPr>
          <p:style>
            <a:lnRef idx="0"/>
            <a:fillRef idx="0"/>
            <a:effectRef idx="0"/>
            <a:fontRef idx="minor"/>
          </p:style>
        </p:sp>
        <p:sp>
          <p:nvSpPr>
            <p:cNvPr id="245" name="CustomShape 5"/>
            <p:cNvSpPr/>
            <p:nvPr/>
          </p:nvSpPr>
          <p:spPr>
            <a:xfrm>
              <a:off x="374760" y="5373360"/>
              <a:ext cx="187020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Arial"/>
                  <a:ea typeface="Microsoft YaHei"/>
                </a:rPr>
                <a:t>VFP 1</a:t>
              </a:r>
              <a:endParaRPr b="0" lang="it-IT" sz="2400" spc="-1" strike="noStrike">
                <a:latin typeface="Arial"/>
              </a:endParaRPr>
            </a:p>
          </p:txBody>
        </p:sp>
      </p:grpSp>
      <p:sp>
        <p:nvSpPr>
          <p:cNvPr id="246" name="CustomShape 6"/>
          <p:cNvSpPr/>
          <p:nvPr/>
        </p:nvSpPr>
        <p:spPr>
          <a:xfrm rot="17969400">
            <a:off x="1517400" y="4017240"/>
            <a:ext cx="1569600" cy="512640"/>
          </a:xfrm>
          <a:prstGeom prst="stripedRightArrow">
            <a:avLst>
              <a:gd name="adj1" fmla="val 50000"/>
              <a:gd name="adj2" fmla="val 50000"/>
            </a:avLst>
          </a:prstGeom>
          <a:solidFill>
            <a:srgbClr val="ff0000"/>
          </a:solidFill>
          <a:ln w="9360">
            <a:solidFill>
              <a:srgbClr val="000000"/>
            </a:solidFill>
            <a:round/>
          </a:ln>
        </p:spPr>
        <p:style>
          <a:lnRef idx="0"/>
          <a:fillRef idx="0"/>
          <a:effectRef idx="0"/>
          <a:fontRef idx="minor"/>
        </p:style>
      </p:sp>
      <p:sp>
        <p:nvSpPr>
          <p:cNvPr id="247" name="CustomShape 7"/>
          <p:cNvSpPr/>
          <p:nvPr/>
        </p:nvSpPr>
        <p:spPr>
          <a:xfrm>
            <a:off x="827640" y="1267560"/>
            <a:ext cx="3742920" cy="2231280"/>
          </a:xfrm>
          <a:prstGeom prst="ellipse">
            <a:avLst/>
          </a:prstGeom>
          <a:solidFill>
            <a:srgbClr val="ff0000"/>
          </a:solidFill>
          <a:ln w="25560">
            <a:solidFill>
              <a:srgbClr val="385d8a"/>
            </a:solidFill>
            <a:miter/>
          </a:ln>
        </p:spPr>
        <p:style>
          <a:lnRef idx="0"/>
          <a:fillRef idx="0"/>
          <a:effectRef idx="0"/>
          <a:fontRef idx="minor"/>
        </p:style>
      </p:sp>
      <p:sp>
        <p:nvSpPr>
          <p:cNvPr id="248" name="CustomShape 8"/>
          <p:cNvSpPr/>
          <p:nvPr/>
        </p:nvSpPr>
        <p:spPr>
          <a:xfrm>
            <a:off x="1046520" y="1646640"/>
            <a:ext cx="3325320" cy="161784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2000" spc="-1" strike="noStrike">
                <a:solidFill>
                  <a:srgbClr val="ffffff"/>
                </a:solidFill>
                <a:latin typeface="Tahoma"/>
                <a:ea typeface="Microsoft YaHei"/>
              </a:rPr>
              <a:t>BENEFICIARE DI UNA RISERVA DI POSTI NEI CONCORSI BANDITI DALLE PUBBLICHE AMMINISTRAZIONI</a:t>
            </a:r>
            <a:endParaRPr b="0" lang="it-IT" sz="2000" spc="-1" strike="noStrike">
              <a:latin typeface="Arial"/>
            </a:endParaRPr>
          </a:p>
        </p:txBody>
      </p:sp>
      <p:sp>
        <p:nvSpPr>
          <p:cNvPr id="249" name="CustomShape 9"/>
          <p:cNvSpPr/>
          <p:nvPr/>
        </p:nvSpPr>
        <p:spPr>
          <a:xfrm>
            <a:off x="155520" y="-144360"/>
            <a:ext cx="302760" cy="302760"/>
          </a:xfrm>
          <a:prstGeom prst="rect">
            <a:avLst/>
          </a:prstGeom>
          <a:noFill/>
          <a:ln>
            <a:noFill/>
          </a:ln>
        </p:spPr>
        <p:style>
          <a:lnRef idx="0"/>
          <a:fillRef idx="0"/>
          <a:effectRef idx="0"/>
          <a:fontRef idx="minor"/>
        </p:style>
      </p:sp>
      <p:pic>
        <p:nvPicPr>
          <p:cNvPr id="250" name="Picture 4" descr=""/>
          <p:cNvPicPr/>
          <p:nvPr/>
        </p:nvPicPr>
        <p:blipFill>
          <a:blip r:embed="rId1"/>
          <a:stretch/>
        </p:blipFill>
        <p:spPr>
          <a:xfrm rot="20262000">
            <a:off x="3304800" y="1916280"/>
            <a:ext cx="5902560" cy="3978720"/>
          </a:xfrm>
          <a:prstGeom prst="rect">
            <a:avLst/>
          </a:prstGeom>
          <a:ln>
            <a:noFill/>
          </a:ln>
          <a:effectLst>
            <a:softEdge rad="12600"/>
          </a:effectLst>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4067280" y="2421000"/>
            <a:ext cx="5004360" cy="2836440"/>
          </a:xfrm>
          <a:prstGeom prst="rect">
            <a:avLst/>
          </a:prstGeom>
          <a:noFill/>
          <a:ln w="9360">
            <a:noFill/>
          </a:ln>
        </p:spPr>
        <p:style>
          <a:lnRef idx="0"/>
          <a:fillRef idx="0"/>
          <a:effectRef idx="0"/>
          <a:fontRef idx="minor"/>
        </p:style>
        <p:txBody>
          <a:bodyPr lIns="90000" rIns="90000" tIns="46800" bIns="46800">
            <a:spAutoFit/>
          </a:bodyPr>
          <a:p>
            <a:pPr>
              <a:lnSpc>
                <a:spcPct val="150000"/>
              </a:lnSpc>
            </a:pPr>
            <a:r>
              <a:rPr b="0" lang="it-IT" sz="2000" spc="-1" strike="noStrike">
                <a:solidFill>
                  <a:srgbClr val="000000"/>
                </a:solidFill>
                <a:latin typeface="Tahoma"/>
                <a:ea typeface="Microsoft YaHei"/>
              </a:rPr>
              <a:t>REQUISITI: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ETÀ TRA I 17 E I 22 ANNI;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DIPLOMA DI ISTRUZIONE SECONDARIA DI SECONDO GRADO;</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IDONEITÀ PSICO-FISICA E ATTITUDINALE.</a:t>
            </a:r>
            <a:endParaRPr b="0" lang="it-IT" sz="2000" spc="-1" strike="noStrike">
              <a:latin typeface="Arial"/>
            </a:endParaRPr>
          </a:p>
        </p:txBody>
      </p:sp>
      <p:sp>
        <p:nvSpPr>
          <p:cNvPr id="252"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
        <p:nvSpPr>
          <p:cNvPr id="253" name="CustomShape 3"/>
          <p:cNvSpPr/>
          <p:nvPr/>
        </p:nvSpPr>
        <p:spPr>
          <a:xfrm>
            <a:off x="174600" y="765000"/>
            <a:ext cx="8786160" cy="39816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000000"/>
                </a:solidFill>
                <a:latin typeface="Tahoma"/>
                <a:ea typeface="Microsoft YaHei"/>
              </a:rPr>
              <a:t>ACCADEMIA MILITARE DI MODENA</a:t>
            </a:r>
            <a:endParaRPr b="0" lang="it-IT" sz="2000" spc="-1" strike="noStrike">
              <a:latin typeface="Arial"/>
            </a:endParaRPr>
          </a:p>
        </p:txBody>
      </p:sp>
      <p:sp>
        <p:nvSpPr>
          <p:cNvPr id="254" name="CustomShape 4"/>
          <p:cNvSpPr/>
          <p:nvPr/>
        </p:nvSpPr>
        <p:spPr>
          <a:xfrm>
            <a:off x="324000" y="1336680"/>
            <a:ext cx="8691120" cy="501120"/>
          </a:xfrm>
          <a:prstGeom prst="rect">
            <a:avLst/>
          </a:prstGeom>
          <a:noFill/>
          <a:ln w="9360">
            <a:noFill/>
          </a:ln>
        </p:spPr>
        <p:style>
          <a:lnRef idx="0"/>
          <a:fillRef idx="0"/>
          <a:effectRef idx="0"/>
          <a:fontRef idx="minor"/>
        </p:style>
        <p:txBody>
          <a:bodyPr lIns="90000" rIns="90000" tIns="45000" bIns="45000">
            <a:spAutoFit/>
          </a:bodyPr>
          <a:p>
            <a:pPr>
              <a:lnSpc>
                <a:spcPct val="150000"/>
              </a:lnSpc>
            </a:pPr>
            <a:r>
              <a:rPr b="0" lang="it-IT" sz="1800" spc="-1" strike="noStrike">
                <a:solidFill>
                  <a:srgbClr val="000000"/>
                </a:solidFill>
                <a:latin typeface="Tahoma"/>
                <a:ea typeface="Microsoft YaHei"/>
              </a:rPr>
              <a:t>LA FORMAZIONE DEGLI UFFICIALI È AFFIDATA A UN ISTITUTO DI ECCELLENZA.</a:t>
            </a:r>
            <a:endParaRPr b="0" lang="it-IT" sz="1800" spc="-1" strike="noStrike">
              <a:latin typeface="Arial"/>
            </a:endParaRPr>
          </a:p>
        </p:txBody>
      </p:sp>
      <p:pic>
        <p:nvPicPr>
          <p:cNvPr id="255" name="Immagine 5" descr=""/>
          <p:cNvPicPr/>
          <p:nvPr/>
        </p:nvPicPr>
        <p:blipFill>
          <a:blip r:embed="rId1"/>
          <a:srcRect l="25176" t="12332" r="0" b="22325"/>
          <a:stretch/>
        </p:blipFill>
        <p:spPr>
          <a:xfrm>
            <a:off x="468360" y="1916280"/>
            <a:ext cx="3164760" cy="4149000"/>
          </a:xfrm>
          <a:prstGeom prst="rect">
            <a:avLst/>
          </a:prstGeom>
          <a:ln w="936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CustomShape 1"/>
          <p:cNvSpPr/>
          <p:nvPr/>
        </p:nvSpPr>
        <p:spPr>
          <a:xfrm>
            <a:off x="179280" y="1125360"/>
            <a:ext cx="8890920" cy="1190520"/>
          </a:xfrm>
          <a:prstGeom prst="rect">
            <a:avLst/>
          </a:prstGeom>
          <a:noFill/>
          <a:ln w="9360">
            <a:noFill/>
          </a:ln>
        </p:spPr>
        <p:style>
          <a:lnRef idx="0"/>
          <a:fillRef idx="0"/>
          <a:effectRef idx="0"/>
          <a:fontRef idx="minor"/>
        </p:style>
        <p:txBody>
          <a:bodyPr lIns="90000" rIns="90000" tIns="46800" bIns="46800">
            <a:spAutoFit/>
          </a:bodyPr>
          <a:p>
            <a:pPr algn="ctr">
              <a:lnSpc>
                <a:spcPct val="150000"/>
              </a:lnSpc>
            </a:pPr>
            <a:r>
              <a:rPr b="0" lang="it-IT" sz="2400" spc="-1" strike="noStrike">
                <a:solidFill>
                  <a:srgbClr val="000000"/>
                </a:solidFill>
                <a:latin typeface="Tahoma"/>
                <a:ea typeface="Microsoft YaHei"/>
              </a:rPr>
              <a:t>FORMAZIONE A 360° PER I FUTURI COMANDANTI DELL’ESERCITO ITALIANO</a:t>
            </a:r>
            <a:endParaRPr b="0" lang="it-IT" sz="2400" spc="-1" strike="noStrike">
              <a:latin typeface="Arial"/>
            </a:endParaRPr>
          </a:p>
        </p:txBody>
      </p:sp>
      <p:pic>
        <p:nvPicPr>
          <p:cNvPr id="257" name="Picture 2" descr=""/>
          <p:cNvPicPr/>
          <p:nvPr/>
        </p:nvPicPr>
        <p:blipFill>
          <a:blip r:embed="rId1"/>
          <a:srcRect l="10041" t="0" r="13541" b="0"/>
          <a:stretch/>
        </p:blipFill>
        <p:spPr>
          <a:xfrm>
            <a:off x="5610240" y="2349360"/>
            <a:ext cx="3063240" cy="2677680"/>
          </a:xfrm>
          <a:prstGeom prst="rect">
            <a:avLst/>
          </a:prstGeom>
          <a:ln w="9360">
            <a:noFill/>
          </a:ln>
        </p:spPr>
      </p:pic>
      <p:sp>
        <p:nvSpPr>
          <p:cNvPr id="258" name="CustomShape 2"/>
          <p:cNvSpPr/>
          <p:nvPr/>
        </p:nvSpPr>
        <p:spPr>
          <a:xfrm>
            <a:off x="0" y="-411120"/>
            <a:ext cx="1283760" cy="855000"/>
          </a:xfrm>
          <a:prstGeom prst="rect">
            <a:avLst/>
          </a:prstGeom>
          <a:noFill/>
          <a:ln w="9360">
            <a:noFill/>
          </a:ln>
        </p:spPr>
        <p:style>
          <a:lnRef idx="0"/>
          <a:fillRef idx="0"/>
          <a:effectRef idx="0"/>
          <a:fontRef idx="minor"/>
        </p:style>
      </p:sp>
      <p:pic>
        <p:nvPicPr>
          <p:cNvPr id="259" name="Picture 4" descr=""/>
          <p:cNvPicPr/>
          <p:nvPr/>
        </p:nvPicPr>
        <p:blipFill>
          <a:blip r:embed="rId2"/>
          <a:srcRect l="16316" t="0" r="1462" b="0"/>
          <a:stretch/>
        </p:blipFill>
        <p:spPr>
          <a:xfrm>
            <a:off x="217440" y="2349360"/>
            <a:ext cx="3310920" cy="2677680"/>
          </a:xfrm>
          <a:prstGeom prst="rect">
            <a:avLst/>
          </a:prstGeom>
          <a:ln w="9360">
            <a:noFill/>
          </a:ln>
        </p:spPr>
      </p:pic>
      <p:sp>
        <p:nvSpPr>
          <p:cNvPr id="260" name="CustomShape 3"/>
          <p:cNvSpPr/>
          <p:nvPr/>
        </p:nvSpPr>
        <p:spPr>
          <a:xfrm>
            <a:off x="174600" y="765000"/>
            <a:ext cx="8786160" cy="39816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000000"/>
                </a:solidFill>
                <a:latin typeface="Tahoma"/>
                <a:ea typeface="Microsoft YaHei"/>
              </a:rPr>
              <a:t>ACCADEMIA MILITARE DI MODENA</a:t>
            </a:r>
            <a:endParaRPr b="0" lang="it-IT" sz="2000" spc="-1" strike="noStrike">
              <a:latin typeface="Arial"/>
            </a:endParaRPr>
          </a:p>
        </p:txBody>
      </p:sp>
      <p:pic>
        <p:nvPicPr>
          <p:cNvPr id="261" name="Immagine 5" descr=""/>
          <p:cNvPicPr/>
          <p:nvPr/>
        </p:nvPicPr>
        <p:blipFill>
          <a:blip r:embed="rId3"/>
          <a:srcRect l="0" t="25970" r="0" b="48717"/>
          <a:stretch/>
        </p:blipFill>
        <p:spPr>
          <a:xfrm>
            <a:off x="208080" y="5095800"/>
            <a:ext cx="8483040" cy="1426680"/>
          </a:xfrm>
          <a:prstGeom prst="rect">
            <a:avLst/>
          </a:prstGeom>
          <a:ln w="9360">
            <a:noFill/>
          </a:ln>
        </p:spPr>
      </p:pic>
      <p:pic>
        <p:nvPicPr>
          <p:cNvPr id="262" name="Immagine 20" descr=""/>
          <p:cNvPicPr/>
          <p:nvPr/>
        </p:nvPicPr>
        <p:blipFill>
          <a:blip r:embed="rId4"/>
          <a:srcRect l="61459" t="10687" r="-162" b="10687"/>
          <a:stretch/>
        </p:blipFill>
        <p:spPr>
          <a:xfrm>
            <a:off x="3589200" y="2349360"/>
            <a:ext cx="1976040" cy="2677680"/>
          </a:xfrm>
          <a:prstGeom prst="rect">
            <a:avLst/>
          </a:prstGeom>
          <a:ln w="936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CustomShape 1"/>
          <p:cNvSpPr/>
          <p:nvPr/>
        </p:nvSpPr>
        <p:spPr>
          <a:xfrm>
            <a:off x="4248000" y="1479960"/>
            <a:ext cx="4679640" cy="4208040"/>
          </a:xfrm>
          <a:prstGeom prst="rect">
            <a:avLst/>
          </a:prstGeom>
          <a:noFill/>
          <a:ln w="9360">
            <a:noFill/>
          </a:ln>
        </p:spPr>
        <p:style>
          <a:lnRef idx="0"/>
          <a:fillRef idx="0"/>
          <a:effectRef idx="0"/>
          <a:fontRef idx="minor"/>
        </p:style>
        <p:txBody>
          <a:bodyPr lIns="90000" rIns="90000" tIns="46800" bIns="46800">
            <a:spAutoFit/>
          </a:bodyPr>
          <a:p>
            <a:pPr>
              <a:lnSpc>
                <a:spcPct val="150000"/>
              </a:lnSpc>
            </a:pPr>
            <a:r>
              <a:rPr b="0" lang="it-IT" sz="2000" spc="-1" strike="noStrike">
                <a:solidFill>
                  <a:srgbClr val="000000"/>
                </a:solidFill>
                <a:latin typeface="Tahoma"/>
                <a:ea typeface="Microsoft YaHei"/>
              </a:rPr>
              <a:t>FORMAZIONE PER I COMANDANTI DI MINORI UNITÀ.</a:t>
            </a:r>
            <a:endParaRPr b="0" lang="it-IT" sz="2000" spc="-1" strike="noStrike">
              <a:latin typeface="Arial"/>
            </a:endParaRPr>
          </a:p>
          <a:p>
            <a:pPr>
              <a:lnSpc>
                <a:spcPct val="150000"/>
              </a:lnSpc>
            </a:pPr>
            <a:endParaRPr b="0" lang="it-IT" sz="2000" spc="-1" strike="noStrike">
              <a:latin typeface="Arial"/>
            </a:endParaRPr>
          </a:p>
          <a:p>
            <a:pPr>
              <a:lnSpc>
                <a:spcPct val="150000"/>
              </a:lnSpc>
            </a:pPr>
            <a:r>
              <a:rPr b="0" lang="it-IT" sz="2000" spc="-1" strike="noStrike">
                <a:solidFill>
                  <a:srgbClr val="000000"/>
                </a:solidFill>
                <a:latin typeface="Tahoma"/>
                <a:ea typeface="Microsoft YaHei"/>
              </a:rPr>
              <a:t>REQUISITI: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ETÀ TRA I 17 E I 26 ANNI;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DIPLOMA DI ISTRUZIONE SECONDARIA DI SECONDO GRADO;</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IDONEITÀ PSICO-FISICA E ATTITUDINALE.</a:t>
            </a:r>
            <a:endParaRPr b="0" lang="it-IT" sz="2000" spc="-1" strike="noStrike">
              <a:latin typeface="Arial"/>
            </a:endParaRPr>
          </a:p>
        </p:txBody>
      </p:sp>
      <p:sp>
        <p:nvSpPr>
          <p:cNvPr id="264"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
        <p:nvSpPr>
          <p:cNvPr id="265" name="CustomShape 3"/>
          <p:cNvSpPr/>
          <p:nvPr/>
        </p:nvSpPr>
        <p:spPr>
          <a:xfrm>
            <a:off x="174600" y="765000"/>
            <a:ext cx="8786160" cy="39816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000000"/>
                </a:solidFill>
                <a:latin typeface="Tahoma"/>
                <a:ea typeface="Microsoft YaHei"/>
              </a:rPr>
              <a:t>SCUOLA SOTTUFFICIALI DELL’ESERCITO DI VITERBO</a:t>
            </a:r>
            <a:endParaRPr b="0" lang="it-IT" sz="2000" spc="-1" strike="noStrike">
              <a:latin typeface="Arial"/>
            </a:endParaRPr>
          </a:p>
        </p:txBody>
      </p:sp>
      <p:pic>
        <p:nvPicPr>
          <p:cNvPr id="266" name="Picture 6" descr=""/>
          <p:cNvPicPr/>
          <p:nvPr/>
        </p:nvPicPr>
        <p:blipFill>
          <a:blip r:embed="rId1"/>
          <a:srcRect l="31524" t="15157" r="32311" b="12381"/>
          <a:stretch/>
        </p:blipFill>
        <p:spPr>
          <a:xfrm>
            <a:off x="201600" y="1413000"/>
            <a:ext cx="4090320" cy="4606200"/>
          </a:xfrm>
          <a:prstGeom prst="rect">
            <a:avLst/>
          </a:prstGeom>
          <a:ln w="936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CustomShape 1"/>
          <p:cNvSpPr/>
          <p:nvPr/>
        </p:nvSpPr>
        <p:spPr>
          <a:xfrm>
            <a:off x="517680" y="1125360"/>
            <a:ext cx="8611560" cy="550440"/>
          </a:xfrm>
          <a:prstGeom prst="rect">
            <a:avLst/>
          </a:prstGeom>
          <a:noFill/>
          <a:ln w="9360">
            <a:noFill/>
          </a:ln>
        </p:spPr>
        <p:style>
          <a:lnRef idx="0"/>
          <a:fillRef idx="0"/>
          <a:effectRef idx="0"/>
          <a:fontRef idx="minor"/>
        </p:style>
        <p:txBody>
          <a:bodyPr lIns="90000" rIns="90000" tIns="46800" bIns="46800">
            <a:spAutoFit/>
          </a:bodyPr>
          <a:p>
            <a:pPr algn="ctr">
              <a:lnSpc>
                <a:spcPct val="150000"/>
              </a:lnSpc>
            </a:pPr>
            <a:r>
              <a:rPr b="0" lang="it-IT" sz="2000" spc="-1" strike="noStrike">
                <a:solidFill>
                  <a:srgbClr val="000000"/>
                </a:solidFill>
                <a:latin typeface="Tahoma"/>
                <a:ea typeface="Microsoft YaHei"/>
              </a:rPr>
              <a:t>PROFESSIONALITÀ e  SPECIALIZZAZIONE</a:t>
            </a:r>
            <a:endParaRPr b="0" lang="it-IT" sz="2000" spc="-1" strike="noStrike">
              <a:latin typeface="Arial"/>
            </a:endParaRPr>
          </a:p>
        </p:txBody>
      </p:sp>
      <p:sp>
        <p:nvSpPr>
          <p:cNvPr id="268"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
        <p:nvSpPr>
          <p:cNvPr id="269" name="CustomShape 3"/>
          <p:cNvSpPr/>
          <p:nvPr/>
        </p:nvSpPr>
        <p:spPr>
          <a:xfrm>
            <a:off x="174600" y="765000"/>
            <a:ext cx="8786160" cy="39816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000000"/>
                </a:solidFill>
                <a:latin typeface="Tahoma"/>
                <a:ea typeface="Microsoft YaHei"/>
              </a:rPr>
              <a:t>SCUOLA SOTTUFFICIALI DELL’ESERCITO DI VITERBO</a:t>
            </a:r>
            <a:endParaRPr b="0" lang="it-IT" sz="2000" spc="-1" strike="noStrike">
              <a:latin typeface="Arial"/>
            </a:endParaRPr>
          </a:p>
        </p:txBody>
      </p:sp>
      <p:pic>
        <p:nvPicPr>
          <p:cNvPr id="270" name="Immagine 1" descr=""/>
          <p:cNvPicPr/>
          <p:nvPr/>
        </p:nvPicPr>
        <p:blipFill>
          <a:blip r:embed="rId1"/>
          <a:srcRect l="0" t="0" r="33679" b="0"/>
          <a:stretch/>
        </p:blipFill>
        <p:spPr>
          <a:xfrm>
            <a:off x="6386400" y="1781280"/>
            <a:ext cx="2369520" cy="2385360"/>
          </a:xfrm>
          <a:prstGeom prst="rect">
            <a:avLst/>
          </a:prstGeom>
          <a:ln w="9360">
            <a:noFill/>
          </a:ln>
        </p:spPr>
      </p:pic>
      <p:pic>
        <p:nvPicPr>
          <p:cNvPr id="271" name="Immagine 24" descr=""/>
          <p:cNvPicPr/>
          <p:nvPr/>
        </p:nvPicPr>
        <p:blipFill>
          <a:blip r:embed="rId2"/>
          <a:srcRect l="5081" t="0" r="27365" b="0"/>
          <a:stretch/>
        </p:blipFill>
        <p:spPr>
          <a:xfrm>
            <a:off x="3865680" y="1781280"/>
            <a:ext cx="2426760" cy="2390040"/>
          </a:xfrm>
          <a:prstGeom prst="rect">
            <a:avLst/>
          </a:prstGeom>
          <a:ln w="9360">
            <a:noFill/>
          </a:ln>
        </p:spPr>
      </p:pic>
      <p:pic>
        <p:nvPicPr>
          <p:cNvPr id="272" name="Picture 9" descr=""/>
          <p:cNvPicPr/>
          <p:nvPr/>
        </p:nvPicPr>
        <p:blipFill>
          <a:blip r:embed="rId3"/>
          <a:stretch/>
        </p:blipFill>
        <p:spPr>
          <a:xfrm>
            <a:off x="611280" y="1781280"/>
            <a:ext cx="3180600" cy="2385360"/>
          </a:xfrm>
          <a:prstGeom prst="rect">
            <a:avLst/>
          </a:prstGeom>
          <a:ln w="9360">
            <a:noFill/>
          </a:ln>
        </p:spPr>
      </p:pic>
      <p:pic>
        <p:nvPicPr>
          <p:cNvPr id="273" name="Immagine 27" descr=""/>
          <p:cNvPicPr/>
          <p:nvPr/>
        </p:nvPicPr>
        <p:blipFill>
          <a:blip r:embed="rId4"/>
          <a:srcRect l="-197" t="31805" r="197" b="38080"/>
          <a:stretch/>
        </p:blipFill>
        <p:spPr>
          <a:xfrm>
            <a:off x="576360" y="4221000"/>
            <a:ext cx="8179920" cy="1912320"/>
          </a:xfrm>
          <a:prstGeom prst="rect">
            <a:avLst/>
          </a:prstGeom>
          <a:ln w="936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174600" y="765000"/>
            <a:ext cx="8786160" cy="39816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000000"/>
                </a:solidFill>
                <a:latin typeface="Tahoma"/>
                <a:ea typeface="Microsoft YaHei"/>
              </a:rPr>
              <a:t>SCUOLE MILITARI</a:t>
            </a:r>
            <a:endParaRPr b="0" lang="it-IT" sz="2000" spc="-1" strike="noStrike">
              <a:latin typeface="Arial"/>
            </a:endParaRPr>
          </a:p>
        </p:txBody>
      </p:sp>
      <p:sp>
        <p:nvSpPr>
          <p:cNvPr id="275" name="CustomShape 2"/>
          <p:cNvSpPr/>
          <p:nvPr/>
        </p:nvSpPr>
        <p:spPr>
          <a:xfrm>
            <a:off x="4371840" y="2421000"/>
            <a:ext cx="4619160" cy="2379240"/>
          </a:xfrm>
          <a:prstGeom prst="rect">
            <a:avLst/>
          </a:prstGeom>
          <a:noFill/>
          <a:ln w="9360">
            <a:noFill/>
          </a:ln>
        </p:spPr>
        <p:style>
          <a:lnRef idx="0"/>
          <a:fillRef idx="0"/>
          <a:effectRef idx="0"/>
          <a:fontRef idx="minor"/>
        </p:style>
        <p:txBody>
          <a:bodyPr lIns="90000" rIns="90000" tIns="46800" bIns="46800">
            <a:spAutoFit/>
          </a:bodyPr>
          <a:p>
            <a:pPr marL="341280" indent="-339120">
              <a:lnSpc>
                <a:spcPct val="150000"/>
              </a:lnSpc>
              <a:buClr>
                <a:srgbClr val="000000"/>
              </a:buClr>
              <a:buFont typeface="Wingdings" charset="2"/>
              <a:buChar char=""/>
            </a:pPr>
            <a:r>
              <a:rPr b="0" lang="it-IT" sz="2000" spc="-1" strike="noStrike">
                <a:solidFill>
                  <a:srgbClr val="000000"/>
                </a:solidFill>
                <a:latin typeface="Tahoma"/>
                <a:ea typeface="Microsoft YaHei"/>
              </a:rPr>
              <a:t>SCUOLA MILITARE “NUNZIATELLA” DI NAPOLI</a:t>
            </a:r>
            <a:endParaRPr b="0" lang="it-IT" sz="2000" spc="-1" strike="noStrike">
              <a:latin typeface="Arial"/>
            </a:endParaRPr>
          </a:p>
          <a:p>
            <a:pPr marL="341280" indent="-339120">
              <a:lnSpc>
                <a:spcPct val="150000"/>
              </a:lnSpc>
            </a:pPr>
            <a:endParaRPr b="0" lang="it-IT" sz="2000" spc="-1" strike="noStrike">
              <a:latin typeface="Arial"/>
            </a:endParaRPr>
          </a:p>
          <a:p>
            <a:pPr marL="341280" indent="-339120">
              <a:lnSpc>
                <a:spcPct val="150000"/>
              </a:lnSpc>
              <a:buClr>
                <a:srgbClr val="000000"/>
              </a:buClr>
              <a:buFont typeface="Wingdings" charset="2"/>
              <a:buChar char=""/>
            </a:pPr>
            <a:r>
              <a:rPr b="0" lang="it-IT" sz="2000" spc="-1" strike="noStrike">
                <a:solidFill>
                  <a:srgbClr val="000000"/>
                </a:solidFill>
                <a:latin typeface="Tahoma"/>
                <a:ea typeface="Microsoft YaHei"/>
              </a:rPr>
              <a:t>SCUOLA MILITARE “TEULIÈ’’ DI MILANO</a:t>
            </a:r>
            <a:endParaRPr b="0" lang="it-IT" sz="2000" spc="-1" strike="noStrike">
              <a:latin typeface="Arial"/>
            </a:endParaRPr>
          </a:p>
        </p:txBody>
      </p:sp>
      <p:pic>
        <p:nvPicPr>
          <p:cNvPr id="276" name="Picture 3" descr=""/>
          <p:cNvPicPr/>
          <p:nvPr/>
        </p:nvPicPr>
        <p:blipFill>
          <a:blip r:embed="rId1"/>
          <a:srcRect l="24321" t="13900" r="39433" b="6114"/>
          <a:stretch/>
        </p:blipFill>
        <p:spPr>
          <a:xfrm>
            <a:off x="569880" y="1773360"/>
            <a:ext cx="3215880" cy="3987360"/>
          </a:xfrm>
          <a:prstGeom prst="rect">
            <a:avLst/>
          </a:prstGeom>
          <a:ln w="9360">
            <a:noFill/>
          </a:ln>
        </p:spPr>
      </p:pic>
      <p:sp>
        <p:nvSpPr>
          <p:cNvPr id="277" name="CustomShape 3"/>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CustomShape 1"/>
          <p:cNvSpPr/>
          <p:nvPr/>
        </p:nvSpPr>
        <p:spPr>
          <a:xfrm>
            <a:off x="395280" y="549360"/>
            <a:ext cx="8422560" cy="3894840"/>
          </a:xfrm>
          <a:prstGeom prst="rect">
            <a:avLst/>
          </a:prstGeom>
          <a:noFill/>
          <a:ln w="9360">
            <a:noFill/>
          </a:ln>
        </p:spPr>
        <p:style>
          <a:lnRef idx="0"/>
          <a:fillRef idx="0"/>
          <a:effectRef idx="0"/>
          <a:fontRef idx="minor"/>
        </p:style>
        <p:txBody>
          <a:bodyPr lIns="90000" rIns="90000" tIns="46800" bIns="46800">
            <a:spAutoFit/>
          </a:bodyPr>
          <a:p>
            <a:pPr lvl="1" marL="798480" indent="-339120" algn="just">
              <a:lnSpc>
                <a:spcPts val="5987"/>
              </a:lnSpc>
              <a:buClr>
                <a:srgbClr val="ff0000"/>
              </a:buClr>
              <a:buFont typeface="Wingdings" charset="2"/>
              <a:buChar char=""/>
            </a:pPr>
            <a:r>
              <a:rPr b="1" lang="it-IT" sz="2000" spc="-1" strike="noStrike">
                <a:solidFill>
                  <a:srgbClr val="ff0000"/>
                </a:solidFill>
                <a:latin typeface="Tahoma"/>
                <a:ea typeface="Microsoft YaHei"/>
              </a:rPr>
              <a:t>DALLA COSTITUZIONE AD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CHI SIAMO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NOSTRA PROFESSIONE</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VOSTRA OPPORTUNITÀ </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INFORMAZIONI SUI CONCORSI – www.esercito.difesa.it</a:t>
            </a:r>
            <a:endParaRPr b="0" lang="it-IT" sz="2000" spc="-1" strike="noStrike">
              <a:latin typeface="Arial"/>
            </a:endParaRPr>
          </a:p>
        </p:txBody>
      </p:sp>
      <p:sp>
        <p:nvSpPr>
          <p:cNvPr id="101"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AGENDA</a:t>
            </a:r>
            <a:endParaRPr b="0" lang="it-IT" sz="2400" spc="-1" strike="noStrike">
              <a:latin typeface="Arial"/>
            </a:endParaRPr>
          </a:p>
        </p:txBody>
      </p:sp>
      <p:pic>
        <p:nvPicPr>
          <p:cNvPr id="102" name="Immagine 5" descr=""/>
          <p:cNvPicPr/>
          <p:nvPr/>
        </p:nvPicPr>
        <p:blipFill>
          <a:blip r:embed="rId1"/>
          <a:stretch/>
        </p:blipFill>
        <p:spPr>
          <a:xfrm>
            <a:off x="81000" y="4564080"/>
            <a:ext cx="2936160" cy="1958400"/>
          </a:xfrm>
          <a:prstGeom prst="rect">
            <a:avLst/>
          </a:prstGeom>
          <a:ln w="9360">
            <a:noFill/>
          </a:ln>
        </p:spPr>
      </p:pic>
      <p:pic>
        <p:nvPicPr>
          <p:cNvPr id="103" name="Immagine 6" descr=""/>
          <p:cNvPicPr/>
          <p:nvPr/>
        </p:nvPicPr>
        <p:blipFill>
          <a:blip r:embed="rId2"/>
          <a:stretch/>
        </p:blipFill>
        <p:spPr>
          <a:xfrm>
            <a:off x="3086280" y="4564080"/>
            <a:ext cx="2937960" cy="1958400"/>
          </a:xfrm>
          <a:prstGeom prst="rect">
            <a:avLst/>
          </a:prstGeom>
          <a:ln w="9360">
            <a:noFill/>
          </a:ln>
        </p:spPr>
      </p:pic>
      <p:pic>
        <p:nvPicPr>
          <p:cNvPr id="104" name="Immagine 7" descr=""/>
          <p:cNvPicPr/>
          <p:nvPr/>
        </p:nvPicPr>
        <p:blipFill>
          <a:blip r:embed="rId3"/>
          <a:stretch/>
        </p:blipFill>
        <p:spPr>
          <a:xfrm>
            <a:off x="6089760" y="4564080"/>
            <a:ext cx="2944080" cy="1958400"/>
          </a:xfrm>
          <a:prstGeom prst="rect">
            <a:avLst/>
          </a:prstGeom>
          <a:ln w="936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CustomShape 1"/>
          <p:cNvSpPr/>
          <p:nvPr/>
        </p:nvSpPr>
        <p:spPr>
          <a:xfrm>
            <a:off x="176040" y="1197000"/>
            <a:ext cx="8930880" cy="2684160"/>
          </a:xfrm>
          <a:prstGeom prst="rect">
            <a:avLst/>
          </a:prstGeom>
          <a:noFill/>
          <a:ln w="9360">
            <a:noFill/>
          </a:ln>
        </p:spPr>
        <p:style>
          <a:lnRef idx="0"/>
          <a:fillRef idx="0"/>
          <a:effectRef idx="0"/>
          <a:fontRef idx="minor"/>
        </p:style>
        <p:txBody>
          <a:bodyPr lIns="90000" rIns="90000" tIns="46800" bIns="46800">
            <a:spAutoFit/>
          </a:bodyPr>
          <a:p>
            <a:pPr>
              <a:lnSpc>
                <a:spcPct val="150000"/>
              </a:lnSpc>
            </a:pPr>
            <a:r>
              <a:rPr b="0" lang="it-IT" sz="2000" spc="-1" strike="noStrike">
                <a:solidFill>
                  <a:srgbClr val="000000"/>
                </a:solidFill>
                <a:latin typeface="Tahoma"/>
                <a:ea typeface="Microsoft YaHei"/>
              </a:rPr>
              <a:t>REQUISITI: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ETÀ TRA I 15 E I 17 ANNI;</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IDONEITÀ AL 1° ANNO DEL LICEO CLASSICO O AL 3° ANNO DEL  SCIENTIFICO;</a:t>
            </a:r>
            <a:endParaRPr b="0" lang="it-IT" sz="2000" spc="-1" strike="noStrike">
              <a:latin typeface="Arial"/>
            </a:endParaRPr>
          </a:p>
          <a:p>
            <a:pPr marL="216000" indent="-214200">
              <a:lnSpc>
                <a:spcPct val="150000"/>
              </a:lnSpc>
              <a:buClr>
                <a:srgbClr val="000000"/>
              </a:buClr>
              <a:buFont typeface="Wingdings" charset="2"/>
              <a:buChar char=""/>
            </a:pPr>
            <a:r>
              <a:rPr b="0" lang="it-IT" sz="2000" spc="-1" strike="noStrike">
                <a:solidFill>
                  <a:srgbClr val="000000"/>
                </a:solidFill>
                <a:latin typeface="Tahoma"/>
                <a:ea typeface="Microsoft YaHei"/>
              </a:rPr>
              <a:t>IDONEITÀ PSICO-FISICA E ATTITUDINALE.</a:t>
            </a:r>
            <a:endParaRPr b="0" lang="it-IT" sz="2000" spc="-1" strike="noStrike">
              <a:latin typeface="Arial"/>
            </a:endParaRPr>
          </a:p>
          <a:p>
            <a:pPr>
              <a:lnSpc>
                <a:spcPct val="100000"/>
              </a:lnSpc>
            </a:pPr>
            <a:endParaRPr b="0" lang="it-IT" sz="2000" spc="-1" strike="noStrike">
              <a:latin typeface="Arial"/>
            </a:endParaRPr>
          </a:p>
        </p:txBody>
      </p:sp>
      <p:sp>
        <p:nvSpPr>
          <p:cNvPr id="279"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LA VOSTRA OPPORTUNITÀ </a:t>
            </a:r>
            <a:endParaRPr b="0" lang="it-IT" sz="2400" spc="-1" strike="noStrike">
              <a:latin typeface="Arial"/>
            </a:endParaRPr>
          </a:p>
        </p:txBody>
      </p:sp>
      <p:sp>
        <p:nvSpPr>
          <p:cNvPr id="280" name="CustomShape 3"/>
          <p:cNvSpPr/>
          <p:nvPr/>
        </p:nvSpPr>
        <p:spPr>
          <a:xfrm>
            <a:off x="174600" y="765000"/>
            <a:ext cx="8786160" cy="39816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000000"/>
                </a:solidFill>
                <a:latin typeface="Tahoma"/>
                <a:ea typeface="Microsoft YaHei"/>
              </a:rPr>
              <a:t>SCUOLE MILITARI</a:t>
            </a:r>
            <a:endParaRPr b="0" lang="it-IT" sz="2000" spc="-1" strike="noStrike">
              <a:latin typeface="Arial"/>
            </a:endParaRPr>
          </a:p>
        </p:txBody>
      </p:sp>
      <p:pic>
        <p:nvPicPr>
          <p:cNvPr id="281" name="Picture 9" descr=""/>
          <p:cNvPicPr/>
          <p:nvPr/>
        </p:nvPicPr>
        <p:blipFill>
          <a:blip r:embed="rId1"/>
          <a:srcRect l="0" t="0" r="16565" b="0"/>
          <a:stretch/>
        </p:blipFill>
        <p:spPr>
          <a:xfrm>
            <a:off x="299880" y="3693960"/>
            <a:ext cx="3249000" cy="2585520"/>
          </a:xfrm>
          <a:prstGeom prst="rect">
            <a:avLst/>
          </a:prstGeom>
          <a:ln w="9360">
            <a:noFill/>
          </a:ln>
        </p:spPr>
      </p:pic>
      <p:pic>
        <p:nvPicPr>
          <p:cNvPr id="282" name="Picture 10" descr=""/>
          <p:cNvPicPr/>
          <p:nvPr/>
        </p:nvPicPr>
        <p:blipFill>
          <a:blip r:embed="rId2"/>
          <a:srcRect l="0" t="0" r="11451" b="0"/>
          <a:stretch/>
        </p:blipFill>
        <p:spPr>
          <a:xfrm>
            <a:off x="3649680" y="3687840"/>
            <a:ext cx="1529640" cy="2591640"/>
          </a:xfrm>
          <a:prstGeom prst="rect">
            <a:avLst/>
          </a:prstGeom>
          <a:ln w="9360">
            <a:noFill/>
          </a:ln>
        </p:spPr>
      </p:pic>
      <p:pic>
        <p:nvPicPr>
          <p:cNvPr id="283" name="Picture 8" descr=""/>
          <p:cNvPicPr/>
          <p:nvPr/>
        </p:nvPicPr>
        <p:blipFill>
          <a:blip r:embed="rId3"/>
          <a:srcRect l="11248" t="0" r="7609" b="3494"/>
          <a:stretch/>
        </p:blipFill>
        <p:spPr>
          <a:xfrm>
            <a:off x="5307120" y="3686040"/>
            <a:ext cx="3271320" cy="2593440"/>
          </a:xfrm>
          <a:prstGeom prst="rect">
            <a:avLst/>
          </a:prstGeom>
          <a:ln w="936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CustomShape 1"/>
          <p:cNvSpPr/>
          <p:nvPr/>
        </p:nvSpPr>
        <p:spPr>
          <a:xfrm>
            <a:off x="395280" y="476280"/>
            <a:ext cx="8422560" cy="3894840"/>
          </a:xfrm>
          <a:prstGeom prst="rect">
            <a:avLst/>
          </a:prstGeom>
          <a:noFill/>
          <a:ln w="9360">
            <a:noFill/>
          </a:ln>
        </p:spPr>
        <p:style>
          <a:lnRef idx="0"/>
          <a:fillRef idx="0"/>
          <a:effectRef idx="0"/>
          <a:fontRef idx="minor"/>
        </p:style>
        <p:txBody>
          <a:bodyPr lIns="90000" rIns="90000" tIns="46800" bIns="46800">
            <a:spAutoFit/>
          </a:bodyPr>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DALLA COSTITUZIONE AD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CHI SIAMO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NOSTRA PROFESSIONE</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VOSTRA OPPORTUNITÀ </a:t>
            </a:r>
            <a:endParaRPr b="0" lang="it-IT" sz="2000" spc="-1" strike="noStrike">
              <a:latin typeface="Arial"/>
            </a:endParaRPr>
          </a:p>
          <a:p>
            <a:pPr lvl="1" marL="798480" indent="-339120" algn="just">
              <a:lnSpc>
                <a:spcPts val="5987"/>
              </a:lnSpc>
              <a:buClr>
                <a:srgbClr val="ff0000"/>
              </a:buClr>
              <a:buFont typeface="Wingdings" charset="2"/>
              <a:buChar char=""/>
            </a:pPr>
            <a:r>
              <a:rPr b="1" lang="it-IT" sz="2000" spc="-1" strike="noStrike">
                <a:solidFill>
                  <a:srgbClr val="ff0000"/>
                </a:solidFill>
                <a:latin typeface="Tahoma"/>
                <a:ea typeface="Microsoft YaHei"/>
              </a:rPr>
              <a:t>INFORMAZIONI SUI CONCORSI – www.esercito.difesa.it</a:t>
            </a:r>
            <a:endParaRPr b="0" lang="it-IT" sz="2000" spc="-1" strike="noStrike">
              <a:latin typeface="Arial"/>
            </a:endParaRPr>
          </a:p>
        </p:txBody>
      </p:sp>
      <p:sp>
        <p:nvSpPr>
          <p:cNvPr id="285"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AGENDA</a:t>
            </a:r>
            <a:endParaRPr b="0" lang="it-IT" sz="2400" spc="-1" strike="noStrike">
              <a:latin typeface="Arial"/>
            </a:endParaRPr>
          </a:p>
        </p:txBody>
      </p:sp>
      <p:pic>
        <p:nvPicPr>
          <p:cNvPr id="286" name="Immagine 1" descr=""/>
          <p:cNvPicPr/>
          <p:nvPr/>
        </p:nvPicPr>
        <p:blipFill>
          <a:blip r:embed="rId1"/>
          <a:stretch/>
        </p:blipFill>
        <p:spPr>
          <a:xfrm>
            <a:off x="6084720" y="4567320"/>
            <a:ext cx="2953800" cy="1955160"/>
          </a:xfrm>
          <a:prstGeom prst="rect">
            <a:avLst/>
          </a:prstGeom>
          <a:ln w="9360">
            <a:noFill/>
          </a:ln>
        </p:spPr>
      </p:pic>
      <p:pic>
        <p:nvPicPr>
          <p:cNvPr id="287" name="Immagine 2" descr=""/>
          <p:cNvPicPr/>
          <p:nvPr/>
        </p:nvPicPr>
        <p:blipFill>
          <a:blip r:embed="rId2"/>
          <a:stretch/>
        </p:blipFill>
        <p:spPr>
          <a:xfrm>
            <a:off x="92160" y="4573440"/>
            <a:ext cx="2926800" cy="1949040"/>
          </a:xfrm>
          <a:prstGeom prst="rect">
            <a:avLst/>
          </a:prstGeom>
          <a:ln w="9360">
            <a:noFill/>
          </a:ln>
        </p:spPr>
      </p:pic>
      <p:pic>
        <p:nvPicPr>
          <p:cNvPr id="288" name="Immagine 6" descr=""/>
          <p:cNvPicPr/>
          <p:nvPr/>
        </p:nvPicPr>
        <p:blipFill>
          <a:blip r:embed="rId3"/>
          <a:stretch/>
        </p:blipFill>
        <p:spPr>
          <a:xfrm>
            <a:off x="3076560" y="4573440"/>
            <a:ext cx="2931480" cy="1949040"/>
          </a:xfrm>
          <a:prstGeom prst="rect">
            <a:avLst/>
          </a:prstGeom>
          <a:ln w="936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CustomShape 1"/>
          <p:cNvSpPr/>
          <p:nvPr/>
        </p:nvSpPr>
        <p:spPr>
          <a:xfrm>
            <a:off x="0" y="6643800"/>
            <a:ext cx="9141840" cy="212040"/>
          </a:xfrm>
          <a:prstGeom prst="rect">
            <a:avLst/>
          </a:prstGeom>
          <a:solidFill>
            <a:srgbClr val="002169"/>
          </a:solidFill>
          <a:ln w="9360">
            <a:noFill/>
          </a:ln>
        </p:spPr>
        <p:style>
          <a:lnRef idx="0"/>
          <a:fillRef idx="0"/>
          <a:effectRef idx="0"/>
          <a:fontRef idx="minor"/>
        </p:style>
      </p:sp>
      <p:sp>
        <p:nvSpPr>
          <p:cNvPr id="290" name="CustomShape 2"/>
          <p:cNvSpPr/>
          <p:nvPr/>
        </p:nvSpPr>
        <p:spPr>
          <a:xfrm>
            <a:off x="0" y="6572160"/>
            <a:ext cx="9141840" cy="69120"/>
          </a:xfrm>
          <a:prstGeom prst="rect">
            <a:avLst/>
          </a:prstGeom>
          <a:solidFill>
            <a:srgbClr val="e4d079"/>
          </a:solidFill>
          <a:ln w="9360">
            <a:noFill/>
          </a:ln>
        </p:spPr>
        <p:style>
          <a:lnRef idx="0"/>
          <a:fillRef idx="0"/>
          <a:effectRef idx="0"/>
          <a:fontRef idx="minor"/>
        </p:style>
      </p:sp>
      <p:sp>
        <p:nvSpPr>
          <p:cNvPr id="291" name="CustomShape 3"/>
          <p:cNvSpPr/>
          <p:nvPr/>
        </p:nvSpPr>
        <p:spPr>
          <a:xfrm>
            <a:off x="431640" y="1052640"/>
            <a:ext cx="8278920" cy="5180040"/>
          </a:xfrm>
          <a:prstGeom prst="rect">
            <a:avLst/>
          </a:prstGeom>
          <a:noFill/>
          <a:ln w="9360">
            <a:noFill/>
          </a:ln>
        </p:spPr>
        <p:style>
          <a:lnRef idx="0"/>
          <a:fillRef idx="0"/>
          <a:effectRef idx="0"/>
          <a:fontRef idx="minor"/>
        </p:style>
        <p:txBody>
          <a:bodyPr lIns="90000" rIns="90000" tIns="46800" bIns="46800">
            <a:noAutofit/>
          </a:bodyPr>
          <a:p>
            <a:pPr marL="285840" indent="-283680" algn="just">
              <a:lnSpc>
                <a:spcPct val="150000"/>
              </a:lnSpc>
              <a:buClr>
                <a:srgbClr val="000000"/>
              </a:buClr>
              <a:buFont typeface="Wingdings" charset="2"/>
              <a:buChar char=""/>
            </a:pPr>
            <a:r>
              <a:rPr b="1" lang="it-IT" sz="1600" spc="-1" strike="noStrike">
                <a:solidFill>
                  <a:srgbClr val="000000"/>
                </a:solidFill>
                <a:latin typeface="Tahoma"/>
                <a:ea typeface="Microsoft YaHei"/>
              </a:rPr>
              <a:t>Partecipare al concorso è facile e non comporta costi preliminari</a:t>
            </a:r>
            <a:r>
              <a:rPr b="0" lang="it-IT" sz="1600" spc="-1" strike="noStrike">
                <a:solidFill>
                  <a:srgbClr val="000000"/>
                </a:solidFill>
                <a:latin typeface="Tahoma"/>
                <a:ea typeface="Microsoft YaHei"/>
              </a:rPr>
              <a:t>.</a:t>
            </a:r>
            <a:r>
              <a:rPr b="1" lang="it-IT" sz="1600" spc="-1" strike="noStrike">
                <a:solidFill>
                  <a:srgbClr val="000000"/>
                </a:solidFill>
                <a:latin typeface="Tahoma"/>
                <a:ea typeface="Microsoft YaHei"/>
              </a:rPr>
              <a:t> </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Puoi partecipare alla selezione per i </a:t>
            </a:r>
            <a:r>
              <a:rPr b="1" lang="it-IT" sz="1600" spc="-1" strike="noStrike">
                <a:solidFill>
                  <a:srgbClr val="000000"/>
                </a:solidFill>
                <a:latin typeface="Tahoma"/>
                <a:ea typeface="Microsoft YaHei"/>
              </a:rPr>
              <a:t>4 blocchi di reclutamento annuali</a:t>
            </a:r>
            <a:r>
              <a:rPr b="0" lang="it-IT" sz="1600" spc="-1" strike="noStrike">
                <a:solidFill>
                  <a:srgbClr val="000000"/>
                </a:solidFill>
                <a:latin typeface="Tahoma"/>
                <a:ea typeface="Microsoft YaHei"/>
              </a:rPr>
              <a:t>.</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L’</a:t>
            </a:r>
            <a:r>
              <a:rPr b="1" lang="it-IT" sz="1600" spc="-1" strike="noStrike">
                <a:solidFill>
                  <a:srgbClr val="000000"/>
                </a:solidFill>
                <a:latin typeface="Tahoma"/>
                <a:ea typeface="Microsoft YaHei"/>
              </a:rPr>
              <a:t>idoneità sanitaria </a:t>
            </a:r>
            <a:r>
              <a:rPr b="0" lang="it-IT" sz="1600" spc="-1" strike="noStrike">
                <a:solidFill>
                  <a:srgbClr val="000000"/>
                </a:solidFill>
                <a:latin typeface="Tahoma"/>
                <a:ea typeface="Microsoft YaHei"/>
              </a:rPr>
              <a:t>che acquisisci durante la selezione </a:t>
            </a:r>
            <a:r>
              <a:rPr b="1" lang="it-IT" sz="1600" spc="-1" strike="noStrike">
                <a:solidFill>
                  <a:srgbClr val="000000"/>
                </a:solidFill>
                <a:latin typeface="Tahoma"/>
                <a:ea typeface="Microsoft YaHei"/>
              </a:rPr>
              <a:t>ha validità annuale</a:t>
            </a:r>
            <a:r>
              <a:rPr b="0" lang="it-IT" sz="1600" spc="-1" strike="noStrike">
                <a:solidFill>
                  <a:srgbClr val="000000"/>
                </a:solidFill>
                <a:latin typeface="Tahoma"/>
                <a:ea typeface="Microsoft YaHei"/>
              </a:rPr>
              <a:t>.</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Sosterrai la fase di </a:t>
            </a:r>
            <a:r>
              <a:rPr b="1" lang="it-IT" sz="1600" spc="-1" strike="noStrike">
                <a:solidFill>
                  <a:srgbClr val="000000"/>
                </a:solidFill>
                <a:latin typeface="Tahoma"/>
                <a:ea typeface="Microsoft YaHei"/>
              </a:rPr>
              <a:t>selezione presso i Centri di Selezione di Foligno, Milano, Palermo, Roma, Bari </a:t>
            </a:r>
            <a:r>
              <a:rPr b="0" lang="it-IT" sz="1600" spc="-1" strike="noStrike">
                <a:solidFill>
                  <a:srgbClr val="000000"/>
                </a:solidFill>
                <a:latin typeface="Tahoma"/>
                <a:ea typeface="Microsoft YaHei"/>
              </a:rPr>
              <a:t>in base all’area geografica di tua provenienza.</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La </a:t>
            </a:r>
            <a:r>
              <a:rPr b="1" lang="it-IT" sz="1600" spc="-1" strike="noStrike">
                <a:solidFill>
                  <a:srgbClr val="000000"/>
                </a:solidFill>
                <a:latin typeface="Tahoma"/>
                <a:ea typeface="Microsoft YaHei"/>
              </a:rPr>
              <a:t>selezione dura 3 giorni </a:t>
            </a:r>
            <a:r>
              <a:rPr b="0" lang="it-IT" sz="1600" spc="-1" strike="noStrike">
                <a:solidFill>
                  <a:srgbClr val="000000"/>
                </a:solidFill>
                <a:latin typeface="Tahoma"/>
                <a:ea typeface="Microsoft YaHei"/>
              </a:rPr>
              <a:t>e prevede lo svolgimento di:</a:t>
            </a:r>
            <a:endParaRPr b="0" lang="it-IT" sz="1600" spc="-1" strike="noStrike">
              <a:latin typeface="Arial"/>
            </a:endParaRPr>
          </a:p>
          <a:p>
            <a:pPr marL="460440" indent="-185040" algn="just">
              <a:lnSpc>
                <a:spcPct val="150000"/>
              </a:lnSpc>
              <a:buClr>
                <a:srgbClr val="000000"/>
              </a:buClr>
              <a:buFont typeface="Tahoma"/>
              <a:buChar char="−"/>
            </a:pPr>
            <a:r>
              <a:rPr b="0" lang="it-IT" sz="1600" spc="-1" strike="noStrike">
                <a:solidFill>
                  <a:srgbClr val="000000"/>
                </a:solidFill>
                <a:latin typeface="Tahoma"/>
                <a:ea typeface="Microsoft YaHei"/>
              </a:rPr>
              <a:t>prove di efficienza fisica non escludenti con le quali potrai acquisire un punteggio incrementale;</a:t>
            </a:r>
            <a:endParaRPr b="0" lang="it-IT" sz="1600" spc="-1" strike="noStrike">
              <a:latin typeface="Arial"/>
            </a:endParaRPr>
          </a:p>
          <a:p>
            <a:pPr marL="285840" indent="-10440" algn="just">
              <a:lnSpc>
                <a:spcPct val="150000"/>
              </a:lnSpc>
              <a:buClr>
                <a:srgbClr val="000000"/>
              </a:buClr>
              <a:buFont typeface="Tahoma"/>
              <a:buChar char="−"/>
            </a:pPr>
            <a:r>
              <a:rPr b="0" lang="it-IT" sz="1600" spc="-1" strike="noStrike">
                <a:solidFill>
                  <a:srgbClr val="000000"/>
                </a:solidFill>
                <a:latin typeface="Tahoma"/>
                <a:ea typeface="Microsoft YaHei"/>
              </a:rPr>
              <a:t> </a:t>
            </a:r>
            <a:r>
              <a:rPr b="0" lang="it-IT" sz="1600" spc="-1" strike="noStrike">
                <a:solidFill>
                  <a:srgbClr val="000000"/>
                </a:solidFill>
                <a:latin typeface="Tahoma"/>
                <a:ea typeface="Microsoft YaHei"/>
              </a:rPr>
              <a:t>accertamenti psico-fisici e attitudinali.</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Il </a:t>
            </a:r>
            <a:r>
              <a:rPr b="1" lang="it-IT" sz="1600" spc="-1" strike="noStrike">
                <a:solidFill>
                  <a:srgbClr val="000000"/>
                </a:solidFill>
                <a:latin typeface="Tahoma"/>
                <a:ea typeface="Microsoft YaHei"/>
              </a:rPr>
              <a:t>corso di formazione di base, della durata di 11 settimane </a:t>
            </a:r>
            <a:r>
              <a:rPr b="0" lang="it-IT" sz="1600" spc="-1" strike="noStrike">
                <a:solidFill>
                  <a:srgbClr val="000000"/>
                </a:solidFill>
                <a:latin typeface="Tahoma"/>
                <a:ea typeface="Microsoft YaHei"/>
              </a:rPr>
              <a:t>si svolgerà presso i Reggimenti Addestramento Volontari (RAV) di Capua (CE), Montorio V. (VR) e Ascoli P. (AP), ed entro i primi 15 giorni di addestramento, </a:t>
            </a:r>
            <a:r>
              <a:rPr b="1" lang="it-IT" sz="1600" spc="-1" strike="noStrike">
                <a:solidFill>
                  <a:srgbClr val="000000"/>
                </a:solidFill>
                <a:latin typeface="Tahoma"/>
                <a:ea typeface="Microsoft YaHei"/>
              </a:rPr>
              <a:t>potrai decidere di tornare alla tua vita precedente</a:t>
            </a:r>
            <a:r>
              <a:rPr b="0" lang="it-IT" sz="1600" spc="-1" strike="noStrike">
                <a:solidFill>
                  <a:srgbClr val="000000"/>
                </a:solidFill>
                <a:latin typeface="Tahoma"/>
                <a:ea typeface="Microsoft YaHei"/>
              </a:rPr>
              <a:t>.</a:t>
            </a:r>
            <a:endParaRPr b="0" lang="it-IT" sz="1600" spc="-1" strike="noStrike">
              <a:latin typeface="Arial"/>
            </a:endParaRPr>
          </a:p>
          <a:p>
            <a:pPr algn="just">
              <a:lnSpc>
                <a:spcPct val="150000"/>
              </a:lnSpc>
            </a:pPr>
            <a:endParaRPr b="0" lang="it-IT" sz="1600" spc="-1" strike="noStrike">
              <a:latin typeface="Arial"/>
            </a:endParaRPr>
          </a:p>
        </p:txBody>
      </p:sp>
      <p:sp>
        <p:nvSpPr>
          <p:cNvPr id="292" name="CustomShape 4"/>
          <p:cNvSpPr/>
          <p:nvPr/>
        </p:nvSpPr>
        <p:spPr>
          <a:xfrm>
            <a:off x="971640" y="116640"/>
            <a:ext cx="7198920" cy="397080"/>
          </a:xfrm>
          <a:prstGeom prst="rect">
            <a:avLst/>
          </a:prstGeom>
          <a:noFill/>
          <a:ln w="9360">
            <a:noFill/>
          </a:ln>
        </p:spPr>
        <p:style>
          <a:lnRef idx="0"/>
          <a:fillRef idx="0"/>
          <a:effectRef idx="0"/>
          <a:fontRef idx="minor"/>
        </p:style>
        <p:txBody>
          <a:bodyPr lIns="90000" rIns="90000" tIns="46800" bIns="46800">
            <a:noAutofit/>
          </a:bodyPr>
          <a:p>
            <a:pPr algn="ctr">
              <a:lnSpc>
                <a:spcPct val="100000"/>
              </a:lnSpc>
            </a:pPr>
            <a:r>
              <a:rPr b="1" lang="it-IT" sz="2000" spc="-1" strike="noStrike">
                <a:solidFill>
                  <a:srgbClr val="000000"/>
                </a:solidFill>
                <a:latin typeface="Tahoma"/>
                <a:ea typeface="Microsoft YaHei"/>
              </a:rPr>
              <a:t>INFORMAZIONI CHIAVE PER GLI ASPIRANTI VFP1 </a:t>
            </a:r>
            <a:endParaRPr b="0" lang="it-IT" sz="20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CustomShape 1"/>
          <p:cNvSpPr/>
          <p:nvPr/>
        </p:nvSpPr>
        <p:spPr>
          <a:xfrm>
            <a:off x="467640" y="1052640"/>
            <a:ext cx="7846560" cy="5199120"/>
          </a:xfrm>
          <a:prstGeom prst="rect">
            <a:avLst/>
          </a:prstGeom>
          <a:noFill/>
          <a:ln>
            <a:noFill/>
          </a:ln>
        </p:spPr>
        <p:style>
          <a:lnRef idx="0"/>
          <a:fillRef idx="0"/>
          <a:effectRef idx="0"/>
          <a:fontRef idx="minor"/>
        </p:style>
        <p:txBody>
          <a:bodyPr lIns="90000" rIns="90000" tIns="45000" bIns="45000">
            <a:noAutofit/>
          </a:bodyPr>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Potrai essere </a:t>
            </a:r>
            <a:r>
              <a:rPr b="1" lang="it-IT" sz="1600" spc="-1" strike="noStrike">
                <a:solidFill>
                  <a:srgbClr val="000000"/>
                </a:solidFill>
                <a:latin typeface="Tahoma"/>
                <a:ea typeface="Microsoft YaHei"/>
              </a:rPr>
              <a:t>impiegato presso tutti i Reparti dell’Esercito</a:t>
            </a:r>
            <a:r>
              <a:rPr b="0" lang="it-IT" sz="1600" spc="-1" strike="noStrike">
                <a:solidFill>
                  <a:srgbClr val="000000"/>
                </a:solidFill>
                <a:latin typeface="Tahoma"/>
                <a:ea typeface="Microsoft YaHei"/>
              </a:rPr>
              <a:t>, sia sul territorio nazionale sia all’estero.</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In caso di pregresse capacità professionali potrai avere delle </a:t>
            </a:r>
            <a:r>
              <a:rPr b="1" lang="it-IT" sz="1600" spc="-1" strike="noStrike">
                <a:solidFill>
                  <a:srgbClr val="000000"/>
                </a:solidFill>
                <a:latin typeface="Tahoma"/>
                <a:ea typeface="Microsoft YaHei"/>
              </a:rPr>
              <a:t>opportunità di carriera “canalizzate” </a:t>
            </a:r>
            <a:r>
              <a:rPr b="0" lang="it-IT" sz="1600" spc="-1" strike="noStrike">
                <a:solidFill>
                  <a:srgbClr val="000000"/>
                </a:solidFill>
                <a:latin typeface="Tahoma"/>
                <a:ea typeface="Microsoft YaHei"/>
              </a:rPr>
              <a:t>nelle specifiche aree d’interesse.</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Acquisirai subito l’</a:t>
            </a:r>
            <a:r>
              <a:rPr b="1" lang="it-IT" sz="1600" spc="-1" strike="noStrike">
                <a:solidFill>
                  <a:srgbClr val="000000"/>
                </a:solidFill>
                <a:latin typeface="Tahoma"/>
                <a:ea typeface="Microsoft YaHei"/>
              </a:rPr>
              <a:t>indipendenza economica</a:t>
            </a:r>
            <a:r>
              <a:rPr b="0" lang="it-IT" sz="1600" spc="-1" strike="noStrike">
                <a:solidFill>
                  <a:srgbClr val="000000"/>
                </a:solidFill>
                <a:latin typeface="Tahoma"/>
                <a:ea typeface="Microsoft YaHei"/>
              </a:rPr>
              <a:t>.</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All’interno del mondo militare le tue </a:t>
            </a:r>
            <a:r>
              <a:rPr b="1" lang="it-IT" sz="1600" spc="-1" strike="noStrike">
                <a:solidFill>
                  <a:srgbClr val="000000"/>
                </a:solidFill>
                <a:latin typeface="Tahoma"/>
                <a:ea typeface="Microsoft YaHei"/>
              </a:rPr>
              <a:t>opportunità di carriera </a:t>
            </a:r>
            <a:r>
              <a:rPr b="0" lang="it-IT" sz="1600" spc="-1" strike="noStrike">
                <a:solidFill>
                  <a:srgbClr val="000000"/>
                </a:solidFill>
                <a:latin typeface="Tahoma"/>
                <a:ea typeface="Microsoft YaHei"/>
              </a:rPr>
              <a:t>sono molteplici.</a:t>
            </a:r>
            <a:endParaRPr b="0" lang="it-IT" sz="1600" spc="-1" strike="noStrike">
              <a:latin typeface="Arial"/>
            </a:endParaRPr>
          </a:p>
          <a:p>
            <a:pPr marL="285840" indent="-283680" algn="just">
              <a:lnSpc>
                <a:spcPct val="150000"/>
              </a:lnSpc>
              <a:buClr>
                <a:srgbClr val="000000"/>
              </a:buClr>
              <a:buFont typeface="Wingdings" charset="2"/>
              <a:buChar char=""/>
            </a:pPr>
            <a:r>
              <a:rPr b="0" lang="it-IT" sz="1600" spc="-1" strike="noStrike">
                <a:solidFill>
                  <a:srgbClr val="000000"/>
                </a:solidFill>
                <a:latin typeface="Tahoma"/>
                <a:ea typeface="Microsoft YaHei"/>
              </a:rPr>
              <a:t>Anche </a:t>
            </a:r>
            <a:r>
              <a:rPr b="1" lang="it-IT" sz="1600" spc="-1" strike="noStrike">
                <a:solidFill>
                  <a:srgbClr val="000000"/>
                </a:solidFill>
                <a:latin typeface="Tahoma"/>
                <a:ea typeface="Microsoft YaHei"/>
              </a:rPr>
              <a:t>al termine della ferma potrai continuare a usufruire dei benefici</a:t>
            </a:r>
            <a:r>
              <a:rPr b="0" lang="it-IT" sz="1600" spc="-1" strike="noStrike">
                <a:solidFill>
                  <a:srgbClr val="000000"/>
                </a:solidFill>
                <a:latin typeface="Tahoma"/>
                <a:ea typeface="Microsoft YaHei"/>
              </a:rPr>
              <a:t> derivanti dal servizio svolto. In particolare potrai:</a:t>
            </a:r>
            <a:endParaRPr b="0" lang="it-IT" sz="1600" spc="-1" strike="noStrike">
              <a:latin typeface="Arial"/>
            </a:endParaRPr>
          </a:p>
          <a:p>
            <a:pPr marL="272880" indent="87480" algn="just">
              <a:lnSpc>
                <a:spcPct val="150000"/>
              </a:lnSpc>
              <a:buClr>
                <a:srgbClr val="000000"/>
              </a:buClr>
              <a:buFont typeface="Tahoma"/>
              <a:buChar char="−"/>
            </a:pPr>
            <a:r>
              <a:rPr b="1" lang="it-IT" sz="1600" spc="-1" strike="noStrike">
                <a:solidFill>
                  <a:srgbClr val="000000"/>
                </a:solidFill>
                <a:latin typeface="Tahoma"/>
                <a:ea typeface="Microsoft YaHei"/>
              </a:rPr>
              <a:t> </a:t>
            </a:r>
            <a:r>
              <a:rPr b="1" lang="it-IT" sz="1600" spc="-1" strike="noStrike">
                <a:solidFill>
                  <a:srgbClr val="000000"/>
                </a:solidFill>
                <a:latin typeface="Tahoma"/>
                <a:ea typeface="Microsoft YaHei"/>
              </a:rPr>
              <a:t>concorrere quale VFP4 </a:t>
            </a:r>
            <a:r>
              <a:rPr b="0" lang="it-IT" sz="1600" spc="-1" strike="noStrike">
                <a:solidFill>
                  <a:srgbClr val="000000"/>
                </a:solidFill>
                <a:latin typeface="Tahoma"/>
                <a:ea typeface="Microsoft YaHei"/>
              </a:rPr>
              <a:t>fino ai 30 anni d’età;</a:t>
            </a:r>
            <a:endParaRPr b="0" lang="it-IT" sz="1600" spc="-1" strike="noStrike">
              <a:latin typeface="Arial"/>
            </a:endParaRPr>
          </a:p>
          <a:p>
            <a:pPr marL="272880" indent="87480" algn="just">
              <a:lnSpc>
                <a:spcPct val="150000"/>
              </a:lnSpc>
              <a:buClr>
                <a:srgbClr val="000000"/>
              </a:buClr>
              <a:buFont typeface="Tahoma"/>
              <a:buChar char="−"/>
            </a:pPr>
            <a:r>
              <a:rPr b="1" lang="it-IT" sz="1600" spc="-1" strike="noStrike">
                <a:solidFill>
                  <a:srgbClr val="000000"/>
                </a:solidFill>
                <a:latin typeface="Tahoma"/>
                <a:ea typeface="Microsoft YaHei"/>
              </a:rPr>
              <a:t> </a:t>
            </a:r>
            <a:r>
              <a:rPr b="1" lang="it-IT" sz="1600" spc="-1" strike="noStrike">
                <a:solidFill>
                  <a:srgbClr val="000000"/>
                </a:solidFill>
                <a:latin typeface="Tahoma"/>
                <a:ea typeface="Microsoft YaHei"/>
              </a:rPr>
              <a:t>partecipare ai concorsi nelle Forze di Polizia </a:t>
            </a:r>
            <a:r>
              <a:rPr b="0" lang="it-IT" sz="1600" spc="-1" strike="noStrike">
                <a:solidFill>
                  <a:srgbClr val="000000"/>
                </a:solidFill>
                <a:latin typeface="Tahoma"/>
                <a:ea typeface="Microsoft YaHei"/>
              </a:rPr>
              <a:t>per i posti riservati ai volontari;</a:t>
            </a:r>
            <a:endParaRPr b="0" lang="it-IT" sz="1600" spc="-1" strike="noStrike">
              <a:latin typeface="Arial"/>
            </a:endParaRPr>
          </a:p>
          <a:p>
            <a:pPr marL="272880" indent="87480" algn="just">
              <a:lnSpc>
                <a:spcPct val="150000"/>
              </a:lnSpc>
              <a:buClr>
                <a:srgbClr val="000000"/>
              </a:buClr>
              <a:buFont typeface="Tahoma"/>
              <a:buChar char="−"/>
            </a:pPr>
            <a:r>
              <a:rPr b="1" lang="it-IT" sz="1600" spc="-1" strike="noStrike">
                <a:solidFill>
                  <a:srgbClr val="000000"/>
                </a:solidFill>
                <a:latin typeface="Tahoma"/>
                <a:ea typeface="Microsoft YaHei"/>
              </a:rPr>
              <a:t> </a:t>
            </a:r>
            <a:r>
              <a:rPr b="1" lang="it-IT" sz="1600" spc="-1" strike="noStrike">
                <a:solidFill>
                  <a:srgbClr val="000000"/>
                </a:solidFill>
                <a:latin typeface="Tahoma"/>
                <a:ea typeface="Microsoft YaHei"/>
              </a:rPr>
              <a:t>accedere ai meccanismi di inserimento nel mondo </a:t>
            </a:r>
            <a:r>
              <a:rPr b="0" lang="it-IT" sz="1600" spc="-1" strike="noStrike">
                <a:solidFill>
                  <a:srgbClr val="000000"/>
                </a:solidFill>
                <a:latin typeface="Tahoma"/>
                <a:ea typeface="Microsoft YaHei"/>
              </a:rPr>
              <a:t>del lavoro riservati, </a:t>
            </a:r>
            <a:endParaRPr b="0" lang="it-IT" sz="1600" spc="-1" strike="noStrike">
              <a:latin typeface="Arial"/>
            </a:endParaRPr>
          </a:p>
          <a:p>
            <a:pPr marL="447840" indent="-182160" algn="just">
              <a:lnSpc>
                <a:spcPct val="150000"/>
              </a:lnSpc>
              <a:buClr>
                <a:srgbClr val="000000"/>
              </a:buClr>
              <a:buFont typeface="Tahoma"/>
              <a:buChar char="−"/>
            </a:pPr>
            <a:r>
              <a:rPr b="1" lang="it-IT" sz="1600" spc="-1" strike="noStrike">
                <a:solidFill>
                  <a:srgbClr val="000000"/>
                </a:solidFill>
                <a:latin typeface="Tahoma"/>
                <a:ea typeface="Microsoft YaHei"/>
              </a:rPr>
              <a:t>aderire al progetto “sbocchi occupazionali”</a:t>
            </a:r>
            <a:r>
              <a:rPr b="0" lang="it-IT" sz="1600" spc="-1" strike="noStrike">
                <a:solidFill>
                  <a:srgbClr val="000000"/>
                </a:solidFill>
                <a:latin typeface="Tahoma"/>
                <a:ea typeface="Microsoft YaHei"/>
              </a:rPr>
              <a:t> tramite la registrazione sul Sistema Informativo Lavoro Difesa - SILDifesa.</a:t>
            </a:r>
            <a:endParaRPr b="0" lang="it-IT" sz="1600" spc="-1" strike="noStrike">
              <a:latin typeface="Arial"/>
            </a:endParaRPr>
          </a:p>
        </p:txBody>
      </p:sp>
      <p:sp>
        <p:nvSpPr>
          <p:cNvPr id="294" name="CustomShape 2"/>
          <p:cNvSpPr/>
          <p:nvPr/>
        </p:nvSpPr>
        <p:spPr>
          <a:xfrm>
            <a:off x="1115640" y="116640"/>
            <a:ext cx="6838560" cy="393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it-IT" sz="2000" spc="-1" strike="noStrike">
                <a:solidFill>
                  <a:srgbClr val="000000"/>
                </a:solidFill>
                <a:latin typeface="Tahoma"/>
                <a:ea typeface="Microsoft YaHei"/>
              </a:rPr>
              <a:t>INFORMAZIONI CHIAVE PER GLI ASPIRANTI VFP1 </a:t>
            </a:r>
            <a:endParaRPr b="0" lang="it-IT" sz="20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INFORMAZIONI SUI CONCORSI</a:t>
            </a:r>
            <a:endParaRPr b="0" lang="it-IT" sz="2400" spc="-1" strike="noStrike">
              <a:latin typeface="Arial"/>
            </a:endParaRPr>
          </a:p>
        </p:txBody>
      </p:sp>
      <p:pic>
        <p:nvPicPr>
          <p:cNvPr id="296" name="Picture 2" descr=""/>
          <p:cNvPicPr/>
          <p:nvPr/>
        </p:nvPicPr>
        <p:blipFill>
          <a:blip r:embed="rId1"/>
          <a:stretch/>
        </p:blipFill>
        <p:spPr>
          <a:xfrm>
            <a:off x="468360" y="1920960"/>
            <a:ext cx="1293120" cy="1288440"/>
          </a:xfrm>
          <a:prstGeom prst="rect">
            <a:avLst/>
          </a:prstGeom>
          <a:ln w="9360">
            <a:noFill/>
          </a:ln>
        </p:spPr>
      </p:pic>
      <p:pic>
        <p:nvPicPr>
          <p:cNvPr id="297" name="Picture 3" descr=""/>
          <p:cNvPicPr/>
          <p:nvPr/>
        </p:nvPicPr>
        <p:blipFill>
          <a:blip r:embed="rId2"/>
          <a:stretch/>
        </p:blipFill>
        <p:spPr>
          <a:xfrm>
            <a:off x="2579760" y="2017800"/>
            <a:ext cx="1669320" cy="1145520"/>
          </a:xfrm>
          <a:prstGeom prst="rect">
            <a:avLst/>
          </a:prstGeom>
          <a:ln w="9360">
            <a:noFill/>
          </a:ln>
        </p:spPr>
      </p:pic>
      <p:sp>
        <p:nvSpPr>
          <p:cNvPr id="298" name="CustomShape 2"/>
          <p:cNvSpPr/>
          <p:nvPr/>
        </p:nvSpPr>
        <p:spPr>
          <a:xfrm>
            <a:off x="95400" y="633240"/>
            <a:ext cx="8938800" cy="1190520"/>
          </a:xfrm>
          <a:prstGeom prst="rect">
            <a:avLst/>
          </a:prstGeom>
          <a:noFill/>
          <a:ln w="9360">
            <a:noFill/>
          </a:ln>
        </p:spPr>
        <p:style>
          <a:lnRef idx="0"/>
          <a:fillRef idx="0"/>
          <a:effectRef idx="0"/>
          <a:fontRef idx="minor"/>
        </p:style>
        <p:txBody>
          <a:bodyPr lIns="90000" rIns="90000" tIns="46800" bIns="46800">
            <a:spAutoFit/>
          </a:bodyPr>
          <a:p>
            <a:pPr algn="ctr">
              <a:lnSpc>
                <a:spcPct val="150000"/>
              </a:lnSpc>
            </a:pPr>
            <a:r>
              <a:rPr b="0" lang="it-IT" sz="2400" spc="-1" strike="noStrike">
                <a:solidFill>
                  <a:srgbClr val="000000"/>
                </a:solidFill>
                <a:latin typeface="Tahoma"/>
                <a:ea typeface="Microsoft YaHei"/>
              </a:rPr>
              <a:t>SEGUICI E METTI </a:t>
            </a:r>
            <a:r>
              <a:rPr b="1" lang="it-IT" sz="2400" spc="-1" strike="noStrike">
                <a:solidFill>
                  <a:srgbClr val="000000"/>
                </a:solidFill>
                <a:latin typeface="Tahoma"/>
                <a:ea typeface="Microsoft YaHei"/>
              </a:rPr>
              <a:t>“LIKE” </a:t>
            </a:r>
            <a:r>
              <a:rPr b="0" lang="it-IT" sz="2400" spc="-1" strike="noStrike">
                <a:solidFill>
                  <a:srgbClr val="000000"/>
                </a:solidFill>
                <a:latin typeface="Tahoma"/>
                <a:ea typeface="Microsoft YaHei"/>
              </a:rPr>
              <a:t>SULLE PAGINE SOCIAL DELL’ESERCITO</a:t>
            </a:r>
            <a:endParaRPr b="0" lang="it-IT" sz="2400" spc="-1" strike="noStrike">
              <a:latin typeface="Arial"/>
            </a:endParaRPr>
          </a:p>
        </p:txBody>
      </p:sp>
      <p:pic>
        <p:nvPicPr>
          <p:cNvPr id="299" name="Picture 5" descr=""/>
          <p:cNvPicPr/>
          <p:nvPr/>
        </p:nvPicPr>
        <p:blipFill>
          <a:blip r:embed="rId3"/>
          <a:stretch/>
        </p:blipFill>
        <p:spPr>
          <a:xfrm>
            <a:off x="5159520" y="1995480"/>
            <a:ext cx="1134360" cy="1082160"/>
          </a:xfrm>
          <a:prstGeom prst="rect">
            <a:avLst/>
          </a:prstGeom>
          <a:ln w="9360">
            <a:noFill/>
          </a:ln>
        </p:spPr>
      </p:pic>
      <p:sp>
        <p:nvSpPr>
          <p:cNvPr id="300" name="CustomShape 3"/>
          <p:cNvSpPr/>
          <p:nvPr/>
        </p:nvSpPr>
        <p:spPr>
          <a:xfrm>
            <a:off x="63360" y="-830160"/>
            <a:ext cx="1845720" cy="1740960"/>
          </a:xfrm>
          <a:prstGeom prst="rect">
            <a:avLst/>
          </a:prstGeom>
          <a:noFill/>
          <a:ln w="9360">
            <a:noFill/>
          </a:ln>
        </p:spPr>
        <p:style>
          <a:lnRef idx="0"/>
          <a:fillRef idx="0"/>
          <a:effectRef idx="0"/>
          <a:fontRef idx="minor"/>
        </p:style>
      </p:sp>
      <p:sp>
        <p:nvSpPr>
          <p:cNvPr id="301" name="CustomShape 4"/>
          <p:cNvSpPr/>
          <p:nvPr/>
        </p:nvSpPr>
        <p:spPr>
          <a:xfrm>
            <a:off x="63360" y="-830160"/>
            <a:ext cx="1845720" cy="1740960"/>
          </a:xfrm>
          <a:prstGeom prst="rect">
            <a:avLst/>
          </a:prstGeom>
          <a:noFill/>
          <a:ln w="9360">
            <a:noFill/>
          </a:ln>
        </p:spPr>
        <p:style>
          <a:lnRef idx="0"/>
          <a:fillRef idx="0"/>
          <a:effectRef idx="0"/>
          <a:fontRef idx="minor"/>
        </p:style>
      </p:sp>
      <p:sp>
        <p:nvSpPr>
          <p:cNvPr id="302" name="CustomShape 5"/>
          <p:cNvSpPr/>
          <p:nvPr/>
        </p:nvSpPr>
        <p:spPr>
          <a:xfrm>
            <a:off x="63360" y="-563400"/>
            <a:ext cx="2855520" cy="1179000"/>
          </a:xfrm>
          <a:prstGeom prst="rect">
            <a:avLst/>
          </a:prstGeom>
          <a:noFill/>
          <a:ln w="9360">
            <a:noFill/>
          </a:ln>
        </p:spPr>
        <p:style>
          <a:lnRef idx="0"/>
          <a:fillRef idx="0"/>
          <a:effectRef idx="0"/>
          <a:fontRef idx="minor"/>
        </p:style>
      </p:sp>
      <p:sp>
        <p:nvSpPr>
          <p:cNvPr id="303" name="CustomShape 6"/>
          <p:cNvSpPr/>
          <p:nvPr/>
        </p:nvSpPr>
        <p:spPr>
          <a:xfrm>
            <a:off x="63360" y="-762120"/>
            <a:ext cx="2855520" cy="1598040"/>
          </a:xfrm>
          <a:prstGeom prst="rect">
            <a:avLst/>
          </a:prstGeom>
          <a:noFill/>
          <a:ln w="9360">
            <a:noFill/>
          </a:ln>
        </p:spPr>
        <p:style>
          <a:lnRef idx="0"/>
          <a:fillRef idx="0"/>
          <a:effectRef idx="0"/>
          <a:fontRef idx="minor"/>
        </p:style>
      </p:sp>
      <p:pic>
        <p:nvPicPr>
          <p:cNvPr id="304" name="Picture 10" descr=""/>
          <p:cNvPicPr/>
          <p:nvPr/>
        </p:nvPicPr>
        <p:blipFill>
          <a:blip r:embed="rId4"/>
          <a:stretch/>
        </p:blipFill>
        <p:spPr>
          <a:xfrm>
            <a:off x="7273800" y="1903320"/>
            <a:ext cx="1402920" cy="1307520"/>
          </a:xfrm>
          <a:prstGeom prst="rect">
            <a:avLst/>
          </a:prstGeom>
          <a:ln w="9360">
            <a:noFill/>
          </a:ln>
        </p:spPr>
      </p:pic>
      <p:pic>
        <p:nvPicPr>
          <p:cNvPr id="305" name="Picture 11" descr=""/>
          <p:cNvPicPr/>
          <p:nvPr/>
        </p:nvPicPr>
        <p:blipFill>
          <a:blip r:embed="rId5"/>
          <a:srcRect l="0" t="0" r="0" b="43328"/>
          <a:stretch/>
        </p:blipFill>
        <p:spPr>
          <a:xfrm>
            <a:off x="4678200" y="3405240"/>
            <a:ext cx="2156760" cy="2742480"/>
          </a:xfrm>
          <a:prstGeom prst="rect">
            <a:avLst/>
          </a:prstGeom>
          <a:ln w="9360">
            <a:noFill/>
          </a:ln>
        </p:spPr>
      </p:pic>
      <p:pic>
        <p:nvPicPr>
          <p:cNvPr id="306" name="Picture 12" descr=""/>
          <p:cNvPicPr/>
          <p:nvPr/>
        </p:nvPicPr>
        <p:blipFill>
          <a:blip r:embed="rId6"/>
          <a:srcRect l="0" t="0" r="3962" b="0"/>
          <a:stretch/>
        </p:blipFill>
        <p:spPr>
          <a:xfrm>
            <a:off x="2392200" y="3405240"/>
            <a:ext cx="2156760" cy="2742480"/>
          </a:xfrm>
          <a:prstGeom prst="rect">
            <a:avLst/>
          </a:prstGeom>
          <a:ln w="9360">
            <a:noFill/>
          </a:ln>
        </p:spPr>
      </p:pic>
      <p:pic>
        <p:nvPicPr>
          <p:cNvPr id="307" name="Picture 13" descr=""/>
          <p:cNvPicPr/>
          <p:nvPr/>
        </p:nvPicPr>
        <p:blipFill>
          <a:blip r:embed="rId7"/>
          <a:srcRect l="0" t="0" r="0" b="16795"/>
          <a:stretch/>
        </p:blipFill>
        <p:spPr>
          <a:xfrm>
            <a:off x="6948360" y="3386160"/>
            <a:ext cx="2156760" cy="2887200"/>
          </a:xfrm>
          <a:prstGeom prst="rect">
            <a:avLst/>
          </a:prstGeom>
          <a:ln w="9360">
            <a:noFill/>
          </a:ln>
        </p:spPr>
      </p:pic>
      <p:pic>
        <p:nvPicPr>
          <p:cNvPr id="308" name="Picture 14" descr=""/>
          <p:cNvPicPr/>
          <p:nvPr/>
        </p:nvPicPr>
        <p:blipFill>
          <a:blip r:embed="rId8"/>
          <a:srcRect l="0" t="0" r="0" b="26147"/>
          <a:stretch/>
        </p:blipFill>
        <p:spPr>
          <a:xfrm>
            <a:off x="95400" y="3400560"/>
            <a:ext cx="2158560" cy="2783880"/>
          </a:xfrm>
          <a:prstGeom prst="rect">
            <a:avLst/>
          </a:prstGeom>
          <a:ln w="936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CustomShape 1"/>
          <p:cNvSpPr/>
          <p:nvPr/>
        </p:nvSpPr>
        <p:spPr>
          <a:xfrm>
            <a:off x="971640" y="104760"/>
            <a:ext cx="727020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WWW.ESERCITO.DIFESA.IT</a:t>
            </a:r>
            <a:endParaRPr b="0" lang="it-IT" sz="2400" spc="-1" strike="noStrike">
              <a:latin typeface="Arial"/>
            </a:endParaRPr>
          </a:p>
        </p:txBody>
      </p:sp>
      <p:pic>
        <p:nvPicPr>
          <p:cNvPr id="310" name="Picture 2" descr=""/>
          <p:cNvPicPr/>
          <p:nvPr/>
        </p:nvPicPr>
        <p:blipFill>
          <a:blip r:embed="rId1"/>
          <a:srcRect l="0" t="4330" r="0" b="0"/>
          <a:stretch/>
        </p:blipFill>
        <p:spPr>
          <a:xfrm>
            <a:off x="3059280" y="777960"/>
            <a:ext cx="5361840" cy="5528520"/>
          </a:xfrm>
          <a:prstGeom prst="rect">
            <a:avLst/>
          </a:prstGeom>
          <a:ln w="9360">
            <a:noFill/>
          </a:ln>
        </p:spPr>
      </p:pic>
      <p:sp>
        <p:nvSpPr>
          <p:cNvPr id="311" name="CustomShape 2"/>
          <p:cNvSpPr/>
          <p:nvPr/>
        </p:nvSpPr>
        <p:spPr>
          <a:xfrm>
            <a:off x="5560920" y="1355760"/>
            <a:ext cx="789840" cy="358200"/>
          </a:xfrm>
          <a:prstGeom prst="ellipse">
            <a:avLst/>
          </a:prstGeom>
          <a:noFill/>
          <a:ln w="57240">
            <a:solidFill>
              <a:srgbClr val="ff0000"/>
            </a:solidFill>
            <a:miter/>
          </a:ln>
        </p:spPr>
        <p:style>
          <a:lnRef idx="0"/>
          <a:fillRef idx="0"/>
          <a:effectRef idx="0"/>
          <a:fontRef idx="minor"/>
        </p:style>
      </p:sp>
      <p:sp>
        <p:nvSpPr>
          <p:cNvPr id="312" name="CustomShape 3"/>
          <p:cNvSpPr/>
          <p:nvPr/>
        </p:nvSpPr>
        <p:spPr>
          <a:xfrm>
            <a:off x="3454560" y="4341960"/>
            <a:ext cx="1077480" cy="1186920"/>
          </a:xfrm>
          <a:prstGeom prst="ellipse">
            <a:avLst/>
          </a:prstGeom>
          <a:noFill/>
          <a:ln w="57240">
            <a:solidFill>
              <a:srgbClr val="ff0000"/>
            </a:solidFill>
            <a:miter/>
          </a:ln>
        </p:spPr>
        <p:style>
          <a:lnRef idx="0"/>
          <a:fillRef idx="0"/>
          <a:effectRef idx="0"/>
          <a:fontRef idx="minor"/>
        </p:style>
      </p:sp>
      <p:sp>
        <p:nvSpPr>
          <p:cNvPr id="313" name="CustomShape 4"/>
          <p:cNvSpPr/>
          <p:nvPr/>
        </p:nvSpPr>
        <p:spPr>
          <a:xfrm>
            <a:off x="179280" y="2724120"/>
            <a:ext cx="2679120" cy="1008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ff0000"/>
                </a:solidFill>
                <a:latin typeface="Tahoma"/>
                <a:ea typeface="Microsoft YaHei"/>
              </a:rPr>
              <a:t>CONCORSI</a:t>
            </a:r>
            <a:endParaRPr b="0" lang="it-IT" sz="2000" spc="-1" strike="noStrike">
              <a:latin typeface="Arial"/>
            </a:endParaRPr>
          </a:p>
          <a:p>
            <a:pPr algn="ctr">
              <a:lnSpc>
                <a:spcPct val="100000"/>
              </a:lnSpc>
            </a:pPr>
            <a:r>
              <a:rPr b="1" lang="it-IT" sz="2000" spc="-1" strike="noStrike">
                <a:solidFill>
                  <a:srgbClr val="ff0000"/>
                </a:solidFill>
                <a:latin typeface="Tahoma"/>
                <a:ea typeface="Microsoft YaHei"/>
              </a:rPr>
              <a:t>E</a:t>
            </a:r>
            <a:endParaRPr b="0" lang="it-IT" sz="2000" spc="-1" strike="noStrike">
              <a:latin typeface="Arial"/>
            </a:endParaRPr>
          </a:p>
          <a:p>
            <a:pPr algn="ctr">
              <a:lnSpc>
                <a:spcPct val="100000"/>
              </a:lnSpc>
            </a:pPr>
            <a:r>
              <a:rPr b="1" lang="it-IT" sz="2000" spc="-1" strike="noStrike">
                <a:solidFill>
                  <a:srgbClr val="ff0000"/>
                </a:solidFill>
                <a:latin typeface="Tahoma"/>
                <a:ea typeface="Microsoft YaHei"/>
              </a:rPr>
              <a:t>ARRUOLAMENTI</a:t>
            </a:r>
            <a:endParaRPr b="0" lang="it-IT" sz="2000" spc="-1" strike="noStrike">
              <a:latin typeface="Arial"/>
            </a:endParaRPr>
          </a:p>
        </p:txBody>
      </p:sp>
      <p:sp>
        <p:nvSpPr>
          <p:cNvPr id="314" name="CustomShape 5"/>
          <p:cNvSpPr/>
          <p:nvPr/>
        </p:nvSpPr>
        <p:spPr>
          <a:xfrm flipV="1">
            <a:off x="2927520" y="1711800"/>
            <a:ext cx="2631600" cy="1582200"/>
          </a:xfrm>
          <a:custGeom>
            <a:avLst/>
            <a:gdLst/>
            <a:ahLst/>
            <a:rect l="l" t="t" r="r" b="b"/>
            <a:pathLst>
              <a:path w="21600" h="21600">
                <a:moveTo>
                  <a:pt x="0" y="0"/>
                </a:moveTo>
                <a:lnTo>
                  <a:pt x="21600" y="21600"/>
                </a:lnTo>
              </a:path>
            </a:pathLst>
          </a:custGeom>
          <a:noFill/>
          <a:ln w="76320">
            <a:solidFill>
              <a:srgbClr val="ff0000"/>
            </a:solidFill>
            <a:miter/>
            <a:tailEnd len="med" type="triangle" w="med"/>
          </a:ln>
        </p:spPr>
        <p:style>
          <a:lnRef idx="0"/>
          <a:fillRef idx="0"/>
          <a:effectRef idx="0"/>
          <a:fontRef idx="minor"/>
        </p:style>
      </p:sp>
      <p:sp>
        <p:nvSpPr>
          <p:cNvPr id="315" name="CustomShape 6"/>
          <p:cNvSpPr/>
          <p:nvPr/>
        </p:nvSpPr>
        <p:spPr>
          <a:xfrm>
            <a:off x="2927520" y="3316320"/>
            <a:ext cx="493200" cy="1134360"/>
          </a:xfrm>
          <a:custGeom>
            <a:avLst/>
            <a:gdLst/>
            <a:ahLst/>
            <a:rect l="l" t="t" r="r" b="b"/>
            <a:pathLst>
              <a:path w="21600" h="21600">
                <a:moveTo>
                  <a:pt x="0" y="0"/>
                </a:moveTo>
                <a:lnTo>
                  <a:pt x="21600" y="21600"/>
                </a:lnTo>
              </a:path>
            </a:pathLst>
          </a:custGeom>
          <a:noFill/>
          <a:ln w="76320">
            <a:solidFill>
              <a:srgbClr val="ff0000"/>
            </a:solidFill>
            <a:miter/>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6" name="Picture 1" descr=""/>
          <p:cNvPicPr/>
          <p:nvPr/>
        </p:nvPicPr>
        <p:blipFill>
          <a:blip r:embed="rId1"/>
          <a:stretch/>
        </p:blipFill>
        <p:spPr>
          <a:xfrm>
            <a:off x="3203640" y="907920"/>
            <a:ext cx="4466520" cy="5388840"/>
          </a:xfrm>
          <a:prstGeom prst="rect">
            <a:avLst/>
          </a:prstGeom>
          <a:ln w="9360">
            <a:noFill/>
          </a:ln>
        </p:spPr>
      </p:pic>
      <p:sp>
        <p:nvSpPr>
          <p:cNvPr id="317" name="CustomShape 1"/>
          <p:cNvSpPr/>
          <p:nvPr/>
        </p:nvSpPr>
        <p:spPr>
          <a:xfrm>
            <a:off x="3813120" y="1444680"/>
            <a:ext cx="3133080" cy="574200"/>
          </a:xfrm>
          <a:prstGeom prst="ellipse">
            <a:avLst/>
          </a:prstGeom>
          <a:noFill/>
          <a:ln w="57240">
            <a:solidFill>
              <a:srgbClr val="ff0000"/>
            </a:solidFill>
            <a:miter/>
          </a:ln>
        </p:spPr>
        <p:style>
          <a:lnRef idx="0"/>
          <a:fillRef idx="0"/>
          <a:effectRef idx="0"/>
          <a:fontRef idx="minor"/>
        </p:style>
      </p:sp>
      <p:sp>
        <p:nvSpPr>
          <p:cNvPr id="318" name="CustomShape 2"/>
          <p:cNvSpPr/>
          <p:nvPr/>
        </p:nvSpPr>
        <p:spPr>
          <a:xfrm>
            <a:off x="34920" y="949320"/>
            <a:ext cx="2679120" cy="25326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ff0000"/>
                </a:solidFill>
                <a:latin typeface="Tahoma"/>
                <a:ea typeface="Microsoft YaHei"/>
              </a:rPr>
              <a:t>PERCORSO GUIDATO PER L’ARRUOLAMENTO</a:t>
            </a:r>
            <a:endParaRPr b="0" lang="it-IT" sz="2000" spc="-1" strike="noStrike">
              <a:latin typeface="Arial"/>
            </a:endParaRPr>
          </a:p>
          <a:p>
            <a:pPr algn="ctr">
              <a:lnSpc>
                <a:spcPct val="100000"/>
              </a:lnSpc>
            </a:pPr>
            <a:endParaRPr b="0" lang="it-IT" sz="2000" spc="-1" strike="noStrike">
              <a:latin typeface="Arial"/>
            </a:endParaRPr>
          </a:p>
          <a:p>
            <a:pPr algn="ctr">
              <a:lnSpc>
                <a:spcPct val="100000"/>
              </a:lnSpc>
            </a:pPr>
            <a:r>
              <a:rPr b="1" lang="it-IT" sz="2000" spc="-1" strike="noStrike">
                <a:solidFill>
                  <a:srgbClr val="ff0000"/>
                </a:solidFill>
                <a:latin typeface="Tahoma"/>
                <a:ea typeface="Microsoft YaHei"/>
              </a:rPr>
              <a:t>CONCORSI IN ATTO</a:t>
            </a:r>
            <a:endParaRPr b="0" lang="it-IT" sz="2000" spc="-1" strike="noStrike">
              <a:latin typeface="Arial"/>
            </a:endParaRPr>
          </a:p>
          <a:p>
            <a:pPr algn="ctr">
              <a:lnSpc>
                <a:spcPct val="100000"/>
              </a:lnSpc>
            </a:pPr>
            <a:endParaRPr b="0" lang="it-IT" sz="2000" spc="-1" strike="noStrike">
              <a:latin typeface="Arial"/>
            </a:endParaRPr>
          </a:p>
          <a:p>
            <a:pPr algn="ctr">
              <a:lnSpc>
                <a:spcPct val="100000"/>
              </a:lnSpc>
            </a:pPr>
            <a:r>
              <a:rPr b="1" lang="it-IT" sz="2000" spc="-1" strike="noStrike">
                <a:solidFill>
                  <a:srgbClr val="ff0000"/>
                </a:solidFill>
                <a:latin typeface="Tahoma"/>
                <a:ea typeface="Microsoft YaHei"/>
              </a:rPr>
              <a:t>RECLUTAMENTO</a:t>
            </a:r>
            <a:endParaRPr b="0" lang="it-IT" sz="2000" spc="-1" strike="noStrike">
              <a:latin typeface="Arial"/>
            </a:endParaRPr>
          </a:p>
        </p:txBody>
      </p:sp>
      <p:sp>
        <p:nvSpPr>
          <p:cNvPr id="319" name="CustomShape 3"/>
          <p:cNvSpPr/>
          <p:nvPr/>
        </p:nvSpPr>
        <p:spPr>
          <a:xfrm flipV="1">
            <a:off x="2411280" y="2072160"/>
            <a:ext cx="1613880" cy="225000"/>
          </a:xfrm>
          <a:custGeom>
            <a:avLst/>
            <a:gdLst/>
            <a:ahLst/>
            <a:rect l="l" t="t" r="r" b="b"/>
            <a:pathLst>
              <a:path w="21600" h="21600">
                <a:moveTo>
                  <a:pt x="0" y="0"/>
                </a:moveTo>
                <a:lnTo>
                  <a:pt x="21600" y="21600"/>
                </a:lnTo>
              </a:path>
            </a:pathLst>
          </a:custGeom>
          <a:noFill/>
          <a:ln w="76320">
            <a:solidFill>
              <a:srgbClr val="ff0000"/>
            </a:solidFill>
            <a:miter/>
            <a:tailEnd len="med" type="triangle" w="med"/>
          </a:ln>
        </p:spPr>
        <p:style>
          <a:lnRef idx="0"/>
          <a:fillRef idx="0"/>
          <a:effectRef idx="0"/>
          <a:fontRef idx="minor"/>
        </p:style>
      </p:sp>
      <p:sp>
        <p:nvSpPr>
          <p:cNvPr id="320" name="CustomShape 4"/>
          <p:cNvSpPr/>
          <p:nvPr/>
        </p:nvSpPr>
        <p:spPr>
          <a:xfrm>
            <a:off x="3995640" y="2190600"/>
            <a:ext cx="2877480" cy="4106160"/>
          </a:xfrm>
          <a:prstGeom prst="ellipse">
            <a:avLst/>
          </a:prstGeom>
          <a:noFill/>
          <a:ln w="57240">
            <a:solidFill>
              <a:srgbClr val="00b050"/>
            </a:solidFill>
            <a:miter/>
          </a:ln>
        </p:spPr>
        <p:style>
          <a:lnRef idx="0"/>
          <a:fillRef idx="0"/>
          <a:effectRef idx="0"/>
          <a:fontRef idx="minor"/>
        </p:style>
      </p:sp>
      <p:sp>
        <p:nvSpPr>
          <p:cNvPr id="321" name="CustomShape 5"/>
          <p:cNvSpPr/>
          <p:nvPr/>
        </p:nvSpPr>
        <p:spPr>
          <a:xfrm>
            <a:off x="34920" y="3890880"/>
            <a:ext cx="2679120" cy="70308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000" spc="-1" strike="noStrike">
                <a:solidFill>
                  <a:srgbClr val="00b050"/>
                </a:solidFill>
                <a:latin typeface="Tahoma"/>
                <a:ea typeface="Microsoft YaHei"/>
              </a:rPr>
              <a:t>SPIEGAZIONE </a:t>
            </a:r>
            <a:endParaRPr b="0" lang="it-IT" sz="2000" spc="-1" strike="noStrike">
              <a:latin typeface="Arial"/>
            </a:endParaRPr>
          </a:p>
          <a:p>
            <a:pPr algn="ctr">
              <a:lnSpc>
                <a:spcPct val="100000"/>
              </a:lnSpc>
            </a:pPr>
            <a:r>
              <a:rPr b="1" lang="it-IT" sz="2000" spc="-1" strike="noStrike">
                <a:solidFill>
                  <a:srgbClr val="00b050"/>
                </a:solidFill>
                <a:latin typeface="Tahoma"/>
                <a:ea typeface="Microsoft YaHei"/>
              </a:rPr>
              <a:t>SPECIALITÀ </a:t>
            </a:r>
            <a:endParaRPr b="0" lang="it-IT" sz="2000" spc="-1" strike="noStrike">
              <a:latin typeface="Arial"/>
            </a:endParaRPr>
          </a:p>
        </p:txBody>
      </p:sp>
      <p:sp>
        <p:nvSpPr>
          <p:cNvPr id="322" name="CustomShape 6"/>
          <p:cNvSpPr/>
          <p:nvPr/>
        </p:nvSpPr>
        <p:spPr>
          <a:xfrm>
            <a:off x="2525760" y="4245120"/>
            <a:ext cx="1285200" cy="360"/>
          </a:xfrm>
          <a:custGeom>
            <a:avLst/>
            <a:gdLst/>
            <a:ahLst/>
            <a:rect l="l" t="t" r="r" b="b"/>
            <a:pathLst>
              <a:path w="21600" h="21600">
                <a:moveTo>
                  <a:pt x="0" y="0"/>
                </a:moveTo>
                <a:lnTo>
                  <a:pt x="21600" y="21600"/>
                </a:lnTo>
              </a:path>
            </a:pathLst>
          </a:custGeom>
          <a:noFill/>
          <a:ln w="76320">
            <a:solidFill>
              <a:srgbClr val="00b050"/>
            </a:solidFill>
            <a:miter/>
            <a:tailEnd len="med" type="triangle" w="med"/>
          </a:ln>
        </p:spPr>
        <p:style>
          <a:lnRef idx="0"/>
          <a:fillRef idx="0"/>
          <a:effectRef idx="0"/>
          <a:fontRef idx="minor"/>
        </p:style>
      </p:sp>
      <p:sp>
        <p:nvSpPr>
          <p:cNvPr id="323" name="CustomShape 7"/>
          <p:cNvSpPr/>
          <p:nvPr/>
        </p:nvSpPr>
        <p:spPr>
          <a:xfrm>
            <a:off x="971640" y="104760"/>
            <a:ext cx="727020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WWW.ESERCITO.DIFESA.IT</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4" name="Immagine 8" descr=""/>
          <p:cNvPicPr/>
          <p:nvPr/>
        </p:nvPicPr>
        <p:blipFill>
          <a:blip r:embed="rId1"/>
          <a:stretch/>
        </p:blipFill>
        <p:spPr>
          <a:xfrm>
            <a:off x="108000" y="598320"/>
            <a:ext cx="8902080" cy="5941440"/>
          </a:xfrm>
          <a:prstGeom prst="rect">
            <a:avLst/>
          </a:prstGeom>
          <a:ln w="9360">
            <a:noFill/>
          </a:ln>
        </p:spPr>
      </p:pic>
      <p:sp>
        <p:nvSpPr>
          <p:cNvPr id="325" name="CustomShape 1"/>
          <p:cNvSpPr/>
          <p:nvPr/>
        </p:nvSpPr>
        <p:spPr>
          <a:xfrm>
            <a:off x="145800" y="5182200"/>
            <a:ext cx="882756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400" spc="-1" strike="noStrike">
                <a:solidFill>
                  <a:srgbClr val="ffc000"/>
                </a:solidFill>
                <a:latin typeface="Tahoma"/>
                <a:ea typeface="Microsoft YaHei"/>
              </a:rPr>
              <a:t>L’ESERCITO ITALIANO HA OPERATO E OPERA PER VOI, </a:t>
            </a:r>
            <a:endParaRPr b="0" lang="it-IT" sz="2400" spc="-1" strike="noStrike">
              <a:latin typeface="Arial"/>
            </a:endParaRPr>
          </a:p>
          <a:p>
            <a:pPr algn="ctr">
              <a:lnSpc>
                <a:spcPct val="100000"/>
              </a:lnSpc>
            </a:pPr>
            <a:r>
              <a:rPr b="1" lang="it-IT" sz="2400" spc="-1" strike="noStrike">
                <a:solidFill>
                  <a:srgbClr val="ffc000"/>
                </a:solidFill>
                <a:latin typeface="Tahoma"/>
                <a:ea typeface="Microsoft YaHei"/>
              </a:rPr>
              <a:t>CON VOI, PER LA DIFESA DELLA PATRIA </a:t>
            </a:r>
            <a:endParaRPr b="0" lang="it-IT" sz="2400" spc="-1" strike="noStrike">
              <a:latin typeface="Arial"/>
            </a:endParaRPr>
          </a:p>
          <a:p>
            <a:pPr algn="ctr">
              <a:lnSpc>
                <a:spcPct val="100000"/>
              </a:lnSpc>
            </a:pPr>
            <a:r>
              <a:rPr b="1" lang="it-IT" sz="2400" spc="-1" strike="noStrike">
                <a:solidFill>
                  <a:srgbClr val="ffc000"/>
                </a:solidFill>
                <a:latin typeface="Tahoma"/>
                <a:ea typeface="Microsoft YaHei"/>
              </a:rPr>
              <a:t>E LA SICUREZZA DEI CITTADINI</a:t>
            </a:r>
            <a:endParaRPr b="0" lang="it-IT" sz="2400" spc="-1" strike="noStrike">
              <a:latin typeface="Arial"/>
            </a:endParaRPr>
          </a:p>
        </p:txBody>
      </p:sp>
      <p:sp>
        <p:nvSpPr>
          <p:cNvPr id="326" name="CustomShape 2"/>
          <p:cNvSpPr/>
          <p:nvPr/>
        </p:nvSpPr>
        <p:spPr>
          <a:xfrm>
            <a:off x="36360" y="138240"/>
            <a:ext cx="9141840" cy="38556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500"/>
              </a:spcBef>
            </a:pPr>
            <a:r>
              <a:rPr b="1" lang="it-IT" sz="2400" spc="-1" strike="noStrike">
                <a:solidFill>
                  <a:srgbClr val="000000"/>
                </a:solidFill>
                <a:latin typeface="Arial"/>
                <a:ea typeface="Microsoft YaHei"/>
              </a:rPr>
              <a:t>ESERCITO ITALIANO</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7" name="Immagine 1" descr=""/>
          <p:cNvPicPr/>
          <p:nvPr/>
        </p:nvPicPr>
        <p:blipFill>
          <a:blip r:embed="rId1"/>
          <a:srcRect l="0" t="17874" r="0" b="23935"/>
          <a:stretch/>
        </p:blipFill>
        <p:spPr>
          <a:xfrm>
            <a:off x="216000" y="2997360"/>
            <a:ext cx="8746560" cy="3379320"/>
          </a:xfrm>
          <a:prstGeom prst="rect">
            <a:avLst/>
          </a:prstGeom>
          <a:ln w="9360">
            <a:noFill/>
          </a:ln>
        </p:spPr>
      </p:pic>
      <p:sp>
        <p:nvSpPr>
          <p:cNvPr id="328" name="CustomShape 1"/>
          <p:cNvSpPr/>
          <p:nvPr/>
        </p:nvSpPr>
        <p:spPr>
          <a:xfrm>
            <a:off x="7920" y="855720"/>
            <a:ext cx="9141840" cy="41004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624"/>
              </a:spcBef>
            </a:pPr>
            <a:r>
              <a:rPr b="1" lang="it-IT" sz="2600" spc="-1" strike="noStrike">
                <a:solidFill>
                  <a:srgbClr val="000000"/>
                </a:solidFill>
                <a:latin typeface="Arial"/>
                <a:ea typeface="Microsoft YaHei"/>
              </a:rPr>
              <a:t>SIAMO A DISPOSIZIONE PER LE VOSTRE DOMANDE.</a:t>
            </a:r>
            <a:endParaRPr b="0" lang="it-IT" sz="2600" spc="-1" strike="noStrike">
              <a:latin typeface="Arial"/>
            </a:endParaRPr>
          </a:p>
        </p:txBody>
      </p:sp>
      <p:sp>
        <p:nvSpPr>
          <p:cNvPr id="329" name="CustomShape 2"/>
          <p:cNvSpPr/>
          <p:nvPr/>
        </p:nvSpPr>
        <p:spPr>
          <a:xfrm>
            <a:off x="36360" y="138240"/>
            <a:ext cx="9141840" cy="38556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500"/>
              </a:spcBef>
            </a:pPr>
            <a:r>
              <a:rPr b="1" lang="it-IT" sz="2400" spc="-1" strike="noStrike">
                <a:solidFill>
                  <a:srgbClr val="000000"/>
                </a:solidFill>
                <a:latin typeface="Arial"/>
                <a:ea typeface="Microsoft YaHei"/>
              </a:rPr>
              <a:t>ESERCITO ITALIANO</a:t>
            </a:r>
            <a:endParaRPr b="0" lang="it-IT" sz="2400" spc="-1" strike="noStrike">
              <a:latin typeface="Arial"/>
            </a:endParaRPr>
          </a:p>
        </p:txBody>
      </p:sp>
      <p:pic>
        <p:nvPicPr>
          <p:cNvPr id="330" name="Immagine 2" descr=""/>
          <p:cNvPicPr/>
          <p:nvPr/>
        </p:nvPicPr>
        <p:blipFill>
          <a:blip r:embed="rId2"/>
          <a:stretch/>
        </p:blipFill>
        <p:spPr>
          <a:xfrm>
            <a:off x="216000" y="1295280"/>
            <a:ext cx="2445840" cy="1626480"/>
          </a:xfrm>
          <a:prstGeom prst="rect">
            <a:avLst/>
          </a:prstGeom>
          <a:ln w="9360">
            <a:noFill/>
          </a:ln>
        </p:spPr>
      </p:pic>
      <p:pic>
        <p:nvPicPr>
          <p:cNvPr id="331" name="Immagine 3" descr=""/>
          <p:cNvPicPr/>
          <p:nvPr/>
        </p:nvPicPr>
        <p:blipFill>
          <a:blip r:embed="rId3"/>
          <a:stretch/>
        </p:blipFill>
        <p:spPr>
          <a:xfrm>
            <a:off x="4572000" y="1295280"/>
            <a:ext cx="2445840" cy="1626480"/>
          </a:xfrm>
          <a:prstGeom prst="rect">
            <a:avLst/>
          </a:prstGeom>
          <a:ln w="9360">
            <a:noFill/>
          </a:ln>
        </p:spPr>
      </p:pic>
      <p:pic>
        <p:nvPicPr>
          <p:cNvPr id="332" name="Immagine 5" descr=""/>
          <p:cNvPicPr/>
          <p:nvPr/>
        </p:nvPicPr>
        <p:blipFill>
          <a:blip r:embed="rId4"/>
          <a:srcRect l="15730" t="0" r="7348" b="0"/>
          <a:stretch/>
        </p:blipFill>
        <p:spPr>
          <a:xfrm>
            <a:off x="7086600" y="1287360"/>
            <a:ext cx="1875960" cy="1625040"/>
          </a:xfrm>
          <a:prstGeom prst="rect">
            <a:avLst/>
          </a:prstGeom>
          <a:ln w="9360">
            <a:noFill/>
          </a:ln>
        </p:spPr>
      </p:pic>
      <p:pic>
        <p:nvPicPr>
          <p:cNvPr id="333" name="Immagine 9" descr=""/>
          <p:cNvPicPr/>
          <p:nvPr/>
        </p:nvPicPr>
        <p:blipFill>
          <a:blip r:embed="rId5"/>
          <a:srcRect l="24781" t="0" r="3100" b="0"/>
          <a:stretch/>
        </p:blipFill>
        <p:spPr>
          <a:xfrm>
            <a:off x="2733840" y="1295280"/>
            <a:ext cx="1750320" cy="1617120"/>
          </a:xfrm>
          <a:prstGeom prst="rect">
            <a:avLst/>
          </a:prstGeom>
          <a:ln w="9360">
            <a:noFill/>
          </a:ln>
        </p:spPr>
      </p:pic>
      <p:pic>
        <p:nvPicPr>
          <p:cNvPr id="334" name="Immagine 3" descr=""/>
          <p:cNvPicPr/>
          <p:nvPr/>
        </p:nvPicPr>
        <p:blipFill>
          <a:blip r:embed="rId6"/>
          <a:stretch/>
        </p:blipFill>
        <p:spPr>
          <a:xfrm>
            <a:off x="6794640" y="3094200"/>
            <a:ext cx="2013840" cy="1591560"/>
          </a:xfrm>
          <a:prstGeom prst="rect">
            <a:avLst/>
          </a:prstGeom>
          <a:ln w="936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CustomShape 1"/>
          <p:cNvSpPr/>
          <p:nvPr/>
        </p:nvSpPr>
        <p:spPr>
          <a:xfrm>
            <a:off x="74160" y="2448000"/>
            <a:ext cx="9141840" cy="98208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624"/>
              </a:spcBef>
            </a:pPr>
            <a:r>
              <a:rPr b="1" lang="it-IT" sz="2800" spc="-1" strike="noStrike">
                <a:solidFill>
                  <a:srgbClr val="000000"/>
                </a:solidFill>
                <a:latin typeface="Arial"/>
                <a:ea typeface="Microsoft YaHei"/>
              </a:rPr>
              <a:t>MINISTERO DELLA DIFESA</a:t>
            </a:r>
            <a:endParaRPr b="0" lang="it-IT" sz="2800" spc="-1" strike="noStrike">
              <a:latin typeface="Arial"/>
            </a:endParaRPr>
          </a:p>
          <a:p>
            <a:pPr algn="ctr">
              <a:lnSpc>
                <a:spcPct val="80000"/>
              </a:lnSpc>
              <a:spcBef>
                <a:spcPts val="1624"/>
              </a:spcBef>
            </a:pPr>
            <a:r>
              <a:rPr b="1" lang="it-IT" sz="2800" spc="-1" strike="noStrike">
                <a:solidFill>
                  <a:srgbClr val="000000"/>
                </a:solidFill>
                <a:latin typeface="Arial"/>
                <a:ea typeface="Microsoft YaHei"/>
              </a:rPr>
              <a:t>CONCORSI </a:t>
            </a:r>
            <a:r>
              <a:rPr b="1" i="1" lang="it-IT" sz="2800" spc="-1" strike="noStrike">
                <a:solidFill>
                  <a:srgbClr val="000000"/>
                </a:solidFill>
                <a:latin typeface="Arial"/>
                <a:ea typeface="Microsoft YaHei"/>
              </a:rPr>
              <a:t>ON-LINE</a:t>
            </a:r>
            <a:endParaRPr b="0" lang="it-IT" sz="2800" spc="-1" strike="noStrike">
              <a:latin typeface="Arial"/>
            </a:endParaRPr>
          </a:p>
        </p:txBody>
      </p:sp>
      <p:sp>
        <p:nvSpPr>
          <p:cNvPr id="336" name="CustomShape 2"/>
          <p:cNvSpPr/>
          <p:nvPr/>
        </p:nvSpPr>
        <p:spPr>
          <a:xfrm>
            <a:off x="36360" y="138240"/>
            <a:ext cx="9141840" cy="38556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500"/>
              </a:spcBef>
            </a:pPr>
            <a:r>
              <a:rPr b="1" lang="it-IT" sz="2400" spc="-1" strike="noStrike">
                <a:solidFill>
                  <a:srgbClr val="000000"/>
                </a:solidFill>
                <a:latin typeface="Arial"/>
                <a:ea typeface="Microsoft YaHei"/>
              </a:rPr>
              <a:t>ESERCITO ITALIANO</a:t>
            </a:r>
            <a:endParaRPr b="0" lang="it-IT" sz="2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CustomShape 1"/>
          <p:cNvSpPr/>
          <p:nvPr/>
        </p:nvSpPr>
        <p:spPr>
          <a:xfrm>
            <a:off x="971640" y="104760"/>
            <a:ext cx="7270200" cy="38556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500"/>
              </a:spcBef>
            </a:pPr>
            <a:r>
              <a:rPr b="1" lang="it-IT" sz="2400" spc="-1" strike="noStrike">
                <a:solidFill>
                  <a:srgbClr val="000000"/>
                </a:solidFill>
                <a:latin typeface="Arial"/>
                <a:ea typeface="Microsoft YaHei"/>
              </a:rPr>
              <a:t>DALLA COSTITUZIONE AD OGGI</a:t>
            </a:r>
            <a:endParaRPr b="0" lang="it-IT" sz="2400" spc="-1" strike="noStrike">
              <a:latin typeface="Arial"/>
            </a:endParaRPr>
          </a:p>
        </p:txBody>
      </p:sp>
      <p:pic>
        <p:nvPicPr>
          <p:cNvPr id="106" name="Immagine 1" descr=""/>
          <p:cNvPicPr/>
          <p:nvPr/>
        </p:nvPicPr>
        <p:blipFill>
          <a:blip r:embed="rId1"/>
          <a:stretch/>
        </p:blipFill>
        <p:spPr>
          <a:xfrm>
            <a:off x="323640" y="963360"/>
            <a:ext cx="3824640" cy="2679480"/>
          </a:xfrm>
          <a:prstGeom prst="rect">
            <a:avLst/>
          </a:prstGeom>
          <a:ln w="9360">
            <a:noFill/>
          </a:ln>
        </p:spPr>
      </p:pic>
      <p:pic>
        <p:nvPicPr>
          <p:cNvPr id="107" name="Immagine 2" descr=""/>
          <p:cNvPicPr/>
          <p:nvPr/>
        </p:nvPicPr>
        <p:blipFill>
          <a:blip r:embed="rId2"/>
          <a:stretch/>
        </p:blipFill>
        <p:spPr>
          <a:xfrm>
            <a:off x="4532400" y="3861000"/>
            <a:ext cx="4063320" cy="2551320"/>
          </a:xfrm>
          <a:prstGeom prst="rect">
            <a:avLst/>
          </a:prstGeom>
          <a:ln w="9360">
            <a:noFill/>
          </a:ln>
        </p:spPr>
      </p:pic>
      <p:sp>
        <p:nvSpPr>
          <p:cNvPr id="108" name="CustomShape 2"/>
          <p:cNvSpPr/>
          <p:nvPr/>
        </p:nvSpPr>
        <p:spPr>
          <a:xfrm>
            <a:off x="4323240" y="1336680"/>
            <a:ext cx="4960080" cy="2284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800" spc="-1" strike="noStrike">
                <a:solidFill>
                  <a:srgbClr val="000000"/>
                </a:solidFill>
                <a:latin typeface="Tahoma"/>
                <a:ea typeface="Tahoma"/>
              </a:rPr>
              <a:t>… </a:t>
            </a:r>
            <a:r>
              <a:rPr b="1" lang="it-IT" sz="1800" spc="-1" strike="noStrike">
                <a:solidFill>
                  <a:srgbClr val="000000"/>
                </a:solidFill>
                <a:latin typeface="Tahoma"/>
                <a:ea typeface="Tahoma"/>
              </a:rPr>
              <a:t>I PRECURSORI</a:t>
            </a:r>
            <a:endParaRPr b="0" lang="it-IT" sz="1800" spc="-1" strike="noStrike">
              <a:latin typeface="Arial"/>
            </a:endParaRPr>
          </a:p>
          <a:p>
            <a:pPr algn="ctr">
              <a:lnSpc>
                <a:spcPct val="100000"/>
              </a:lnSpc>
            </a:pPr>
            <a:endParaRPr b="0" lang="it-IT" sz="1800" spc="-1" strike="noStrike">
              <a:latin typeface="Arial"/>
            </a:endParaRPr>
          </a:p>
          <a:p>
            <a:pPr algn="ctr">
              <a:lnSpc>
                <a:spcPct val="100000"/>
              </a:lnSpc>
            </a:pPr>
            <a:r>
              <a:rPr b="1" lang="it-IT" sz="1800" spc="-1" strike="noStrike">
                <a:solidFill>
                  <a:srgbClr val="000000"/>
                </a:solidFill>
                <a:latin typeface="Tahoma"/>
                <a:ea typeface="Tahoma"/>
              </a:rPr>
              <a:t>Reggimento delle Guardie </a:t>
            </a:r>
            <a:endParaRPr b="0" lang="it-IT" sz="1800" spc="-1" strike="noStrike">
              <a:latin typeface="Arial"/>
            </a:endParaRPr>
          </a:p>
          <a:p>
            <a:pPr algn="ctr">
              <a:lnSpc>
                <a:spcPct val="100000"/>
              </a:lnSpc>
            </a:pPr>
            <a:r>
              <a:rPr b="1" lang="it-IT" sz="1800" spc="-1" strike="noStrike">
                <a:solidFill>
                  <a:srgbClr val="000000"/>
                </a:solidFill>
                <a:latin typeface="Tahoma"/>
                <a:ea typeface="Tahoma"/>
              </a:rPr>
              <a:t>del Duca di Savoia</a:t>
            </a:r>
            <a:endParaRPr b="0" lang="it-IT" sz="1800" spc="-1" strike="noStrike">
              <a:latin typeface="Arial"/>
            </a:endParaRPr>
          </a:p>
          <a:p>
            <a:pPr>
              <a:lnSpc>
                <a:spcPct val="100000"/>
              </a:lnSpc>
            </a:pPr>
            <a:endParaRPr b="0" lang="it-IT" sz="1800" spc="-1" strike="noStrike">
              <a:latin typeface="Arial"/>
            </a:endParaRPr>
          </a:p>
          <a:p>
            <a:pPr algn="ctr">
              <a:lnSpc>
                <a:spcPct val="100000"/>
              </a:lnSpc>
            </a:pPr>
            <a:r>
              <a:rPr b="0" lang="it-IT" sz="1800" spc="-1" strike="noStrike" u="sng">
                <a:solidFill>
                  <a:srgbClr val="000000"/>
                </a:solidFill>
                <a:uFillTx/>
                <a:latin typeface="Times New Roman"/>
                <a:ea typeface="Microsoft YaHei"/>
              </a:rPr>
              <a:t>Creato il 18 aprile 1659</a:t>
            </a:r>
            <a:endParaRPr b="0" lang="it-IT" sz="1800" spc="-1" strike="noStrike">
              <a:latin typeface="Arial"/>
            </a:endParaRPr>
          </a:p>
          <a:p>
            <a:pPr>
              <a:lnSpc>
                <a:spcPct val="100000"/>
              </a:lnSpc>
            </a:pPr>
            <a:endParaRPr b="0" lang="it-IT" sz="1800" spc="-1" strike="noStrike">
              <a:latin typeface="Arial"/>
            </a:endParaRPr>
          </a:p>
          <a:p>
            <a:pPr>
              <a:lnSpc>
                <a:spcPct val="100000"/>
              </a:lnSpc>
            </a:pPr>
            <a:endParaRPr b="0" lang="it-IT" sz="1800" spc="-1" strike="noStrike">
              <a:latin typeface="Arial"/>
            </a:endParaRPr>
          </a:p>
        </p:txBody>
      </p:sp>
      <p:pic>
        <p:nvPicPr>
          <p:cNvPr id="109" name="Immagine 4" descr=""/>
          <p:cNvPicPr/>
          <p:nvPr/>
        </p:nvPicPr>
        <p:blipFill>
          <a:blip r:embed="rId3"/>
          <a:stretch/>
        </p:blipFill>
        <p:spPr>
          <a:xfrm>
            <a:off x="323640" y="3861000"/>
            <a:ext cx="3846960" cy="2551320"/>
          </a:xfrm>
          <a:prstGeom prst="rect">
            <a:avLst/>
          </a:prstGeom>
          <a:ln w="936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CustomShape 1"/>
          <p:cNvSpPr/>
          <p:nvPr/>
        </p:nvSpPr>
        <p:spPr>
          <a:xfrm>
            <a:off x="971640" y="104760"/>
            <a:ext cx="7270200" cy="38556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500"/>
              </a:spcBef>
            </a:pPr>
            <a:r>
              <a:rPr b="1" lang="it-IT" sz="2400" spc="-1" strike="noStrike">
                <a:solidFill>
                  <a:srgbClr val="000000"/>
                </a:solidFill>
                <a:latin typeface="Arial"/>
                <a:ea typeface="Microsoft YaHei"/>
              </a:rPr>
              <a:t>DALLA COSTITUZIONE AD OGGI</a:t>
            </a:r>
            <a:endParaRPr b="0" lang="it-IT" sz="2400" spc="-1" strike="noStrike">
              <a:latin typeface="Arial"/>
            </a:endParaRPr>
          </a:p>
        </p:txBody>
      </p:sp>
      <p:pic>
        <p:nvPicPr>
          <p:cNvPr id="111" name="Picture 2" descr=""/>
          <p:cNvPicPr/>
          <p:nvPr/>
        </p:nvPicPr>
        <p:blipFill>
          <a:blip r:embed="rId1"/>
          <a:stretch/>
        </p:blipFill>
        <p:spPr>
          <a:xfrm>
            <a:off x="36360" y="762120"/>
            <a:ext cx="9105480" cy="5758920"/>
          </a:xfrm>
          <a:prstGeom prst="rect">
            <a:avLst/>
          </a:prstGeom>
          <a:ln w="9360">
            <a:noFill/>
          </a:ln>
        </p:spPr>
      </p:pic>
      <p:pic>
        <p:nvPicPr>
          <p:cNvPr id="112" name="Picture 3" descr=""/>
          <p:cNvPicPr/>
          <p:nvPr/>
        </p:nvPicPr>
        <p:blipFill>
          <a:blip r:embed="rId2"/>
          <a:stretch/>
        </p:blipFill>
        <p:spPr>
          <a:xfrm>
            <a:off x="179280" y="1197000"/>
            <a:ext cx="2355120" cy="1864800"/>
          </a:xfrm>
          <a:prstGeom prst="rect">
            <a:avLst/>
          </a:prstGeom>
          <a:ln w="9360">
            <a:noFill/>
          </a:ln>
        </p:spPr>
      </p:pic>
      <p:pic>
        <p:nvPicPr>
          <p:cNvPr id="113" name="Picture 4" descr=""/>
          <p:cNvPicPr/>
          <p:nvPr/>
        </p:nvPicPr>
        <p:blipFill>
          <a:blip r:embed="rId3"/>
          <a:stretch/>
        </p:blipFill>
        <p:spPr>
          <a:xfrm>
            <a:off x="3730680" y="4581360"/>
            <a:ext cx="2379240" cy="1798200"/>
          </a:xfrm>
          <a:prstGeom prst="rect">
            <a:avLst/>
          </a:prstGeom>
          <a:ln w="9360">
            <a:noFill/>
          </a:ln>
        </p:spPr>
      </p:pic>
      <p:pic>
        <p:nvPicPr>
          <p:cNvPr id="114" name="Picture 5" descr=""/>
          <p:cNvPicPr/>
          <p:nvPr/>
        </p:nvPicPr>
        <p:blipFill>
          <a:blip r:embed="rId4"/>
          <a:stretch/>
        </p:blipFill>
        <p:spPr>
          <a:xfrm>
            <a:off x="6332400" y="4578480"/>
            <a:ext cx="2485440" cy="1798200"/>
          </a:xfrm>
          <a:prstGeom prst="rect">
            <a:avLst/>
          </a:prstGeom>
          <a:ln w="936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971640" y="104760"/>
            <a:ext cx="7270200" cy="385560"/>
          </a:xfrm>
          <a:prstGeom prst="rect">
            <a:avLst/>
          </a:prstGeom>
          <a:noFill/>
          <a:ln w="9360">
            <a:noFill/>
          </a:ln>
        </p:spPr>
        <p:style>
          <a:lnRef idx="0"/>
          <a:fillRef idx="0"/>
          <a:effectRef idx="0"/>
          <a:fontRef idx="minor"/>
        </p:style>
        <p:txBody>
          <a:bodyPr lIns="90000" rIns="90000" tIns="46800" bIns="46800">
            <a:spAutoFit/>
          </a:bodyPr>
          <a:p>
            <a:pPr algn="ctr">
              <a:lnSpc>
                <a:spcPct val="80000"/>
              </a:lnSpc>
              <a:spcBef>
                <a:spcPts val="1500"/>
              </a:spcBef>
            </a:pPr>
            <a:r>
              <a:rPr b="1" lang="it-IT" sz="2400" spc="-1" strike="noStrike">
                <a:solidFill>
                  <a:srgbClr val="000000"/>
                </a:solidFill>
                <a:latin typeface="Arial"/>
                <a:ea typeface="Microsoft YaHei"/>
              </a:rPr>
              <a:t>DALLA COSTITUZIONE AD OGGI</a:t>
            </a:r>
            <a:endParaRPr b="0" lang="it-IT" sz="2400" spc="-1" strike="noStrike">
              <a:latin typeface="Arial"/>
            </a:endParaRPr>
          </a:p>
        </p:txBody>
      </p:sp>
      <p:sp>
        <p:nvSpPr>
          <p:cNvPr id="116" name="CustomShape 2"/>
          <p:cNvSpPr/>
          <p:nvPr/>
        </p:nvSpPr>
        <p:spPr>
          <a:xfrm>
            <a:off x="-36720" y="739440"/>
            <a:ext cx="9286920" cy="4554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2400" spc="-1" strike="noStrike">
                <a:solidFill>
                  <a:srgbClr val="ffc000"/>
                </a:solidFill>
                <a:latin typeface="Tahoma"/>
                <a:ea typeface="Microsoft YaHei"/>
              </a:rPr>
              <a:t>LA BANDIERA DI GUERRA DELL’ESERCITO</a:t>
            </a:r>
            <a:endParaRPr b="0" lang="it-IT" sz="2400" spc="-1" strike="noStrike">
              <a:latin typeface="Arial"/>
            </a:endParaRPr>
          </a:p>
        </p:txBody>
      </p:sp>
      <p:sp>
        <p:nvSpPr>
          <p:cNvPr id="117" name="CustomShape 3"/>
          <p:cNvSpPr/>
          <p:nvPr/>
        </p:nvSpPr>
        <p:spPr>
          <a:xfrm>
            <a:off x="179640" y="5589360"/>
            <a:ext cx="8854200" cy="819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it-IT" sz="1600" spc="-1" strike="noStrike" cap="all">
                <a:solidFill>
                  <a:srgbClr val="000000"/>
                </a:solidFill>
                <a:latin typeface="Tahoma"/>
                <a:ea typeface="Microsoft YaHei"/>
              </a:rPr>
              <a:t>Il 3 novembre 1996, il Presidente della Repubblica Oscar Luigi Scalfaro ha consegnato al Capo di Stato Maggiore dell‘Esercito la Bandiera di Guerra dell‘Esercito, concessa con decreto in data 6 marzo 1996. </a:t>
            </a:r>
            <a:endParaRPr b="0" lang="it-IT" sz="1600" spc="-1" strike="noStrike">
              <a:latin typeface="Arial"/>
            </a:endParaRPr>
          </a:p>
        </p:txBody>
      </p:sp>
      <p:pic>
        <p:nvPicPr>
          <p:cNvPr id="118" name="Picture 6" descr=""/>
          <p:cNvPicPr/>
          <p:nvPr/>
        </p:nvPicPr>
        <p:blipFill>
          <a:blip r:embed="rId1"/>
          <a:stretch/>
        </p:blipFill>
        <p:spPr>
          <a:xfrm>
            <a:off x="900720" y="1206000"/>
            <a:ext cx="7341120" cy="4174200"/>
          </a:xfrm>
          <a:prstGeom prst="rect">
            <a:avLst/>
          </a:prstGeom>
          <a:ln>
            <a:noFill/>
          </a:ln>
          <a:effectLst>
            <a:softEdge rad="112680"/>
          </a:effectLst>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CustomShape 1"/>
          <p:cNvSpPr/>
          <p:nvPr/>
        </p:nvSpPr>
        <p:spPr>
          <a:xfrm>
            <a:off x="395280" y="549360"/>
            <a:ext cx="8422560" cy="3894840"/>
          </a:xfrm>
          <a:prstGeom prst="rect">
            <a:avLst/>
          </a:prstGeom>
          <a:noFill/>
          <a:ln w="9360">
            <a:noFill/>
          </a:ln>
        </p:spPr>
        <p:style>
          <a:lnRef idx="0"/>
          <a:fillRef idx="0"/>
          <a:effectRef idx="0"/>
          <a:fontRef idx="minor"/>
        </p:style>
        <p:txBody>
          <a:bodyPr lIns="90000" rIns="90000" tIns="46800" bIns="46800">
            <a:spAutoFit/>
          </a:bodyPr>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DALLA COSTITUZIONE AD OGGI</a:t>
            </a:r>
            <a:endParaRPr b="0" lang="it-IT" sz="2000" spc="-1" strike="noStrike">
              <a:latin typeface="Arial"/>
            </a:endParaRPr>
          </a:p>
          <a:p>
            <a:pPr lvl="1" marL="798480" indent="-339120" algn="just">
              <a:lnSpc>
                <a:spcPts val="5987"/>
              </a:lnSpc>
              <a:buClr>
                <a:srgbClr val="ff0000"/>
              </a:buClr>
              <a:buFont typeface="Wingdings" charset="2"/>
              <a:buChar char=""/>
            </a:pPr>
            <a:r>
              <a:rPr b="1" lang="it-IT" sz="2000" spc="-1" strike="noStrike">
                <a:solidFill>
                  <a:srgbClr val="ff0000"/>
                </a:solidFill>
                <a:latin typeface="Tahoma"/>
                <a:ea typeface="Microsoft YaHei"/>
              </a:rPr>
              <a:t>CHI SIAMO OGGI</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NOSTRA PROFESSIONE</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LA VOSTRA OPPORTUNITÀ </a:t>
            </a:r>
            <a:endParaRPr b="0" lang="it-IT" sz="2000" spc="-1" strike="noStrike">
              <a:latin typeface="Arial"/>
            </a:endParaRPr>
          </a:p>
          <a:p>
            <a:pPr lvl="1" marL="798480" indent="-339120" algn="just">
              <a:lnSpc>
                <a:spcPts val="5987"/>
              </a:lnSpc>
              <a:buClr>
                <a:srgbClr val="000000"/>
              </a:buClr>
              <a:buFont typeface="Wingdings" charset="2"/>
              <a:buChar char=""/>
            </a:pPr>
            <a:r>
              <a:rPr b="0" lang="it-IT" sz="2000" spc="-1" strike="noStrike">
                <a:solidFill>
                  <a:srgbClr val="000000"/>
                </a:solidFill>
                <a:latin typeface="Tahoma"/>
                <a:ea typeface="Microsoft YaHei"/>
              </a:rPr>
              <a:t>INFORMAZIONI SUI CONCORSI – www.esercito.difesa.it</a:t>
            </a:r>
            <a:endParaRPr b="0" lang="it-IT" sz="2000" spc="-1" strike="noStrike">
              <a:latin typeface="Arial"/>
            </a:endParaRPr>
          </a:p>
        </p:txBody>
      </p:sp>
      <p:sp>
        <p:nvSpPr>
          <p:cNvPr id="120"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AGENDA</a:t>
            </a:r>
            <a:endParaRPr b="0" lang="it-IT" sz="2400" spc="-1" strike="noStrike">
              <a:latin typeface="Arial"/>
            </a:endParaRPr>
          </a:p>
        </p:txBody>
      </p:sp>
      <p:pic>
        <p:nvPicPr>
          <p:cNvPr id="121" name="Immagine 1" descr=""/>
          <p:cNvPicPr/>
          <p:nvPr/>
        </p:nvPicPr>
        <p:blipFill>
          <a:blip r:embed="rId1"/>
          <a:stretch/>
        </p:blipFill>
        <p:spPr>
          <a:xfrm>
            <a:off x="6089760" y="4564080"/>
            <a:ext cx="2944080" cy="1958400"/>
          </a:xfrm>
          <a:prstGeom prst="rect">
            <a:avLst/>
          </a:prstGeom>
          <a:ln w="9360">
            <a:noFill/>
          </a:ln>
        </p:spPr>
      </p:pic>
      <p:pic>
        <p:nvPicPr>
          <p:cNvPr id="122" name="Immagine 7" descr=""/>
          <p:cNvPicPr/>
          <p:nvPr/>
        </p:nvPicPr>
        <p:blipFill>
          <a:blip r:embed="rId2"/>
          <a:stretch/>
        </p:blipFill>
        <p:spPr>
          <a:xfrm>
            <a:off x="87480" y="4564080"/>
            <a:ext cx="2930040" cy="1958400"/>
          </a:xfrm>
          <a:prstGeom prst="rect">
            <a:avLst/>
          </a:prstGeom>
          <a:ln w="9360">
            <a:noFill/>
          </a:ln>
        </p:spPr>
      </p:pic>
      <p:pic>
        <p:nvPicPr>
          <p:cNvPr id="123" name="Immagine 9" descr=""/>
          <p:cNvPicPr/>
          <p:nvPr/>
        </p:nvPicPr>
        <p:blipFill>
          <a:blip r:embed="rId3"/>
          <a:stretch/>
        </p:blipFill>
        <p:spPr>
          <a:xfrm>
            <a:off x="3086280" y="4562640"/>
            <a:ext cx="2937960" cy="1959840"/>
          </a:xfrm>
          <a:prstGeom prst="rect">
            <a:avLst/>
          </a:prstGeom>
          <a:ln w="936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CHI SIAMO OGGI</a:t>
            </a:r>
            <a:endParaRPr b="0" lang="it-IT" sz="2400" spc="-1" strike="noStrike">
              <a:latin typeface="Arial"/>
            </a:endParaRPr>
          </a:p>
        </p:txBody>
      </p:sp>
      <p:pic>
        <p:nvPicPr>
          <p:cNvPr id="125" name="Picture 2" descr=""/>
          <p:cNvPicPr/>
          <p:nvPr/>
        </p:nvPicPr>
        <p:blipFill>
          <a:blip r:embed="rId1"/>
          <a:stretch/>
        </p:blipFill>
        <p:spPr>
          <a:xfrm>
            <a:off x="2538360" y="1341360"/>
            <a:ext cx="4007880" cy="2471040"/>
          </a:xfrm>
          <a:prstGeom prst="rect">
            <a:avLst/>
          </a:prstGeom>
          <a:ln w="9360">
            <a:noFill/>
          </a:ln>
        </p:spPr>
      </p:pic>
      <p:pic>
        <p:nvPicPr>
          <p:cNvPr id="126" name="Picture 8" descr=""/>
          <p:cNvPicPr/>
          <p:nvPr/>
        </p:nvPicPr>
        <p:blipFill>
          <a:blip r:embed="rId2"/>
          <a:srcRect l="50000" t="0" r="0" b="0"/>
          <a:stretch/>
        </p:blipFill>
        <p:spPr>
          <a:xfrm>
            <a:off x="7164360" y="1628640"/>
            <a:ext cx="1728360" cy="2304360"/>
          </a:xfrm>
          <a:prstGeom prst="rect">
            <a:avLst/>
          </a:prstGeom>
          <a:ln w="9360">
            <a:noFill/>
          </a:ln>
        </p:spPr>
      </p:pic>
      <p:pic>
        <p:nvPicPr>
          <p:cNvPr id="127" name="Picture 6" descr=""/>
          <p:cNvPicPr/>
          <p:nvPr/>
        </p:nvPicPr>
        <p:blipFill>
          <a:blip r:embed="rId3"/>
          <a:srcRect l="20515" t="0" r="32884" b="0"/>
          <a:stretch/>
        </p:blipFill>
        <p:spPr>
          <a:xfrm>
            <a:off x="5487840" y="4032360"/>
            <a:ext cx="1602720" cy="2290320"/>
          </a:xfrm>
          <a:prstGeom prst="rect">
            <a:avLst/>
          </a:prstGeom>
          <a:ln w="9360">
            <a:noFill/>
          </a:ln>
        </p:spPr>
      </p:pic>
      <p:pic>
        <p:nvPicPr>
          <p:cNvPr id="128" name="Immagine 3" descr=""/>
          <p:cNvPicPr/>
          <p:nvPr/>
        </p:nvPicPr>
        <p:blipFill>
          <a:blip r:embed="rId4"/>
          <a:srcRect l="0" t="0" r="5572" b="0"/>
          <a:stretch/>
        </p:blipFill>
        <p:spPr>
          <a:xfrm>
            <a:off x="250920" y="4032360"/>
            <a:ext cx="3245760" cy="2290320"/>
          </a:xfrm>
          <a:prstGeom prst="rect">
            <a:avLst/>
          </a:prstGeom>
          <a:ln w="9360">
            <a:noFill/>
          </a:ln>
        </p:spPr>
      </p:pic>
      <p:pic>
        <p:nvPicPr>
          <p:cNvPr id="129" name="Immagine 10" descr=""/>
          <p:cNvPicPr/>
          <p:nvPr/>
        </p:nvPicPr>
        <p:blipFill>
          <a:blip r:embed="rId5"/>
          <a:srcRect l="35646" t="0" r="14484" b="0"/>
          <a:stretch/>
        </p:blipFill>
        <p:spPr>
          <a:xfrm>
            <a:off x="7183440" y="4019400"/>
            <a:ext cx="1717200" cy="2293200"/>
          </a:xfrm>
          <a:prstGeom prst="rect">
            <a:avLst/>
          </a:prstGeom>
          <a:ln w="9360">
            <a:noFill/>
          </a:ln>
        </p:spPr>
      </p:pic>
      <p:pic>
        <p:nvPicPr>
          <p:cNvPr id="130" name="Immagine 11" descr=""/>
          <p:cNvPicPr/>
          <p:nvPr/>
        </p:nvPicPr>
        <p:blipFill>
          <a:blip r:embed="rId6"/>
          <a:srcRect l="16090" t="0" r="33319" b="0"/>
          <a:stretch/>
        </p:blipFill>
        <p:spPr>
          <a:xfrm>
            <a:off x="250920" y="1628640"/>
            <a:ext cx="1740960" cy="2290320"/>
          </a:xfrm>
          <a:prstGeom prst="rect">
            <a:avLst/>
          </a:prstGeom>
          <a:ln w="9360">
            <a:noFill/>
          </a:ln>
        </p:spPr>
      </p:pic>
      <p:pic>
        <p:nvPicPr>
          <p:cNvPr id="131" name="Immagine 15" descr=""/>
          <p:cNvPicPr/>
          <p:nvPr/>
        </p:nvPicPr>
        <p:blipFill>
          <a:blip r:embed="rId7"/>
          <a:srcRect l="3362" t="0" r="43852" b="0"/>
          <a:stretch/>
        </p:blipFill>
        <p:spPr>
          <a:xfrm>
            <a:off x="3583080" y="4032360"/>
            <a:ext cx="1814040" cy="2290320"/>
          </a:xfrm>
          <a:prstGeom prst="rect">
            <a:avLst/>
          </a:prstGeom>
          <a:ln w="936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0" y="584280"/>
            <a:ext cx="8854560" cy="703080"/>
          </a:xfrm>
          <a:prstGeom prst="rect">
            <a:avLst/>
          </a:prstGeom>
          <a:noFill/>
          <a:ln w="9360">
            <a:noFill/>
          </a:ln>
        </p:spPr>
        <p:style>
          <a:lnRef idx="0"/>
          <a:fillRef idx="0"/>
          <a:effectRef idx="0"/>
          <a:fontRef idx="minor"/>
        </p:style>
        <p:txBody>
          <a:bodyPr lIns="90000" rIns="90000" tIns="46800" bIns="46800">
            <a:spAutoFit/>
          </a:bodyPr>
          <a:p>
            <a:pPr marL="800280" indent="-339120" algn="ctr">
              <a:lnSpc>
                <a:spcPct val="200000"/>
              </a:lnSpc>
            </a:pPr>
            <a:r>
              <a:rPr b="1" lang="it-IT" sz="2000" spc="-1" strike="noStrike">
                <a:solidFill>
                  <a:srgbClr val="000000"/>
                </a:solidFill>
                <a:latin typeface="Tahoma"/>
                <a:ea typeface="Microsoft YaHei"/>
              </a:rPr>
              <a:t>IMPIEGO IN AMBITO NAZIONALE</a:t>
            </a:r>
            <a:endParaRPr b="0" lang="it-IT" sz="2000" spc="-1" strike="noStrike">
              <a:latin typeface="Arial"/>
            </a:endParaRPr>
          </a:p>
        </p:txBody>
      </p:sp>
      <p:sp>
        <p:nvSpPr>
          <p:cNvPr id="133" name="CustomShape 2"/>
          <p:cNvSpPr/>
          <p:nvPr/>
        </p:nvSpPr>
        <p:spPr>
          <a:xfrm>
            <a:off x="1014480" y="68400"/>
            <a:ext cx="7198920" cy="4590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1" lang="it-IT" sz="2400" spc="-1" strike="noStrike">
                <a:solidFill>
                  <a:srgbClr val="000000"/>
                </a:solidFill>
                <a:latin typeface="Tahoma"/>
                <a:ea typeface="Microsoft YaHei"/>
              </a:rPr>
              <a:t>CHI SIAMO OGGI</a:t>
            </a:r>
            <a:endParaRPr b="0" lang="it-IT" sz="2400" spc="-1" strike="noStrike">
              <a:latin typeface="Arial"/>
            </a:endParaRPr>
          </a:p>
        </p:txBody>
      </p:sp>
      <p:sp>
        <p:nvSpPr>
          <p:cNvPr id="134" name="CustomShape 3"/>
          <p:cNvSpPr/>
          <p:nvPr/>
        </p:nvSpPr>
        <p:spPr>
          <a:xfrm flipH="1">
            <a:off x="2121840" y="1184400"/>
            <a:ext cx="1941120" cy="948600"/>
          </a:xfrm>
          <a:custGeom>
            <a:avLst/>
            <a:gdLst/>
            <a:ahLst/>
            <a:rect l="l" t="t" r="r" b="b"/>
            <a:pathLst>
              <a:path w="21600" h="21600">
                <a:moveTo>
                  <a:pt x="0" y="0"/>
                </a:moveTo>
                <a:lnTo>
                  <a:pt x="21600" y="21600"/>
                </a:lnTo>
              </a:path>
            </a:pathLst>
          </a:custGeom>
          <a:noFill/>
          <a:ln w="57240">
            <a:solidFill>
              <a:srgbClr val="4a452a"/>
            </a:solidFill>
            <a:miter/>
            <a:tailEnd len="med" type="triangle" w="med"/>
          </a:ln>
        </p:spPr>
        <p:style>
          <a:lnRef idx="0"/>
          <a:fillRef idx="0"/>
          <a:effectRef idx="0"/>
          <a:fontRef idx="minor"/>
        </p:style>
      </p:sp>
      <p:sp>
        <p:nvSpPr>
          <p:cNvPr id="135" name="CustomShape 4"/>
          <p:cNvSpPr/>
          <p:nvPr/>
        </p:nvSpPr>
        <p:spPr>
          <a:xfrm>
            <a:off x="4844880" y="1200240"/>
            <a:ext cx="1814040" cy="932760"/>
          </a:xfrm>
          <a:custGeom>
            <a:avLst/>
            <a:gdLst/>
            <a:ahLst/>
            <a:rect l="l" t="t" r="r" b="b"/>
            <a:pathLst>
              <a:path w="21600" h="21600">
                <a:moveTo>
                  <a:pt x="0" y="0"/>
                </a:moveTo>
                <a:lnTo>
                  <a:pt x="21600" y="21600"/>
                </a:lnTo>
              </a:path>
            </a:pathLst>
          </a:custGeom>
          <a:noFill/>
          <a:ln w="57240">
            <a:solidFill>
              <a:srgbClr val="4a452a"/>
            </a:solidFill>
            <a:miter/>
            <a:tailEnd len="med" type="triangle" w="med"/>
          </a:ln>
        </p:spPr>
        <p:style>
          <a:lnRef idx="0"/>
          <a:fillRef idx="0"/>
          <a:effectRef idx="0"/>
          <a:fontRef idx="minor"/>
        </p:style>
      </p:sp>
      <p:sp>
        <p:nvSpPr>
          <p:cNvPr id="136" name="CustomShape 5"/>
          <p:cNvSpPr/>
          <p:nvPr/>
        </p:nvSpPr>
        <p:spPr>
          <a:xfrm>
            <a:off x="108000" y="2135160"/>
            <a:ext cx="4176000" cy="91620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1800" spc="-1" strike="noStrike">
                <a:solidFill>
                  <a:srgbClr val="000000"/>
                </a:solidFill>
                <a:latin typeface="Tahoma"/>
                <a:ea typeface="Microsoft YaHei"/>
              </a:rPr>
              <a:t>CONCORSO ALLE FORZE DI POLIZIA PER LA SICUREZZA E L’ORDINE PUBBLICO</a:t>
            </a:r>
            <a:endParaRPr b="0" lang="it-IT" sz="1800" spc="-1" strike="noStrike">
              <a:latin typeface="Arial"/>
            </a:endParaRPr>
          </a:p>
        </p:txBody>
      </p:sp>
      <p:sp>
        <p:nvSpPr>
          <p:cNvPr id="137" name="CustomShape 6"/>
          <p:cNvSpPr/>
          <p:nvPr/>
        </p:nvSpPr>
        <p:spPr>
          <a:xfrm>
            <a:off x="4716360" y="2128680"/>
            <a:ext cx="4231800" cy="1190520"/>
          </a:xfrm>
          <a:prstGeom prst="rect">
            <a:avLst/>
          </a:prstGeom>
          <a:noFill/>
          <a:ln w="9360">
            <a:noFill/>
          </a:ln>
        </p:spPr>
        <p:style>
          <a:lnRef idx="0"/>
          <a:fillRef idx="0"/>
          <a:effectRef idx="0"/>
          <a:fontRef idx="minor"/>
        </p:style>
        <p:txBody>
          <a:bodyPr lIns="90000" rIns="90000" tIns="46800" bIns="46800">
            <a:spAutoFit/>
          </a:bodyPr>
          <a:p>
            <a:pPr algn="ctr">
              <a:lnSpc>
                <a:spcPct val="100000"/>
              </a:lnSpc>
            </a:pPr>
            <a:r>
              <a:rPr b="0" lang="it-IT" sz="1800" spc="-1" strike="noStrike">
                <a:solidFill>
                  <a:srgbClr val="000000"/>
                </a:solidFill>
                <a:latin typeface="Tahoma"/>
                <a:ea typeface="Microsoft YaHei"/>
              </a:rPr>
              <a:t>INTERVENTO IN OCCASIONE DI EVENTI CALAMITOSI / EMERGENZE NAZIONALI (TERREMOTI, INONDAZIONI, NEVE…)</a:t>
            </a:r>
            <a:endParaRPr b="0" lang="it-IT" sz="1800" spc="-1" strike="noStrike">
              <a:latin typeface="Arial"/>
            </a:endParaRPr>
          </a:p>
        </p:txBody>
      </p:sp>
      <p:pic>
        <p:nvPicPr>
          <p:cNvPr id="138" name="Picture 10" descr=""/>
          <p:cNvPicPr/>
          <p:nvPr/>
        </p:nvPicPr>
        <p:blipFill>
          <a:blip r:embed="rId1"/>
          <a:srcRect l="8873" t="0" r="4526" b="0"/>
          <a:stretch/>
        </p:blipFill>
        <p:spPr>
          <a:xfrm>
            <a:off x="108000" y="3408480"/>
            <a:ext cx="1918800" cy="1505880"/>
          </a:xfrm>
          <a:prstGeom prst="rect">
            <a:avLst/>
          </a:prstGeom>
          <a:ln w="9360">
            <a:noFill/>
          </a:ln>
        </p:spPr>
      </p:pic>
      <p:pic>
        <p:nvPicPr>
          <p:cNvPr id="139" name="Immagine 6" descr=""/>
          <p:cNvPicPr/>
          <p:nvPr/>
        </p:nvPicPr>
        <p:blipFill>
          <a:blip r:embed="rId2"/>
          <a:stretch/>
        </p:blipFill>
        <p:spPr>
          <a:xfrm>
            <a:off x="5979960" y="5013360"/>
            <a:ext cx="2134440" cy="1422000"/>
          </a:xfrm>
          <a:prstGeom prst="rect">
            <a:avLst/>
          </a:prstGeom>
          <a:ln w="9360">
            <a:noFill/>
          </a:ln>
        </p:spPr>
      </p:pic>
      <p:pic>
        <p:nvPicPr>
          <p:cNvPr id="140" name="Immagine 1" descr=""/>
          <p:cNvPicPr/>
          <p:nvPr/>
        </p:nvPicPr>
        <p:blipFill>
          <a:blip r:embed="rId3"/>
          <a:stretch/>
        </p:blipFill>
        <p:spPr>
          <a:xfrm>
            <a:off x="4829040" y="3408480"/>
            <a:ext cx="2134440" cy="1504440"/>
          </a:xfrm>
          <a:prstGeom prst="rect">
            <a:avLst/>
          </a:prstGeom>
          <a:ln w="9360">
            <a:noFill/>
          </a:ln>
        </p:spPr>
      </p:pic>
      <p:pic>
        <p:nvPicPr>
          <p:cNvPr id="141" name="Picture 13" descr=""/>
          <p:cNvPicPr/>
          <p:nvPr/>
        </p:nvPicPr>
        <p:blipFill>
          <a:blip r:embed="rId4"/>
          <a:stretch/>
        </p:blipFill>
        <p:spPr>
          <a:xfrm>
            <a:off x="2124000" y="3408480"/>
            <a:ext cx="2106000" cy="1502640"/>
          </a:xfrm>
          <a:prstGeom prst="rect">
            <a:avLst/>
          </a:prstGeom>
          <a:ln w="9360">
            <a:noFill/>
          </a:ln>
        </p:spPr>
      </p:pic>
      <p:pic>
        <p:nvPicPr>
          <p:cNvPr id="142" name="Immagine 2" descr=""/>
          <p:cNvPicPr/>
          <p:nvPr/>
        </p:nvPicPr>
        <p:blipFill>
          <a:blip r:embed="rId5"/>
          <a:stretch/>
        </p:blipFill>
        <p:spPr>
          <a:xfrm>
            <a:off x="982800" y="5013360"/>
            <a:ext cx="2188440" cy="1422000"/>
          </a:xfrm>
          <a:prstGeom prst="rect">
            <a:avLst/>
          </a:prstGeom>
          <a:ln w="9360">
            <a:noFill/>
          </a:ln>
        </p:spPr>
      </p:pic>
      <p:pic>
        <p:nvPicPr>
          <p:cNvPr id="143" name="Immagine 3" descr=""/>
          <p:cNvPicPr/>
          <p:nvPr/>
        </p:nvPicPr>
        <p:blipFill>
          <a:blip r:embed="rId6"/>
          <a:stretch/>
        </p:blipFill>
        <p:spPr>
          <a:xfrm>
            <a:off x="7048440" y="3408480"/>
            <a:ext cx="1949040" cy="1502640"/>
          </a:xfrm>
          <a:prstGeom prst="rect">
            <a:avLst/>
          </a:prstGeom>
          <a:ln w="936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_rels/item4.xml.rels><?xml version="1.0" encoding="UTF-8"?>
<Relationships xmlns="http://schemas.openxmlformats.org/package/2006/relationships"><Relationship Id="rId1" Type="http://schemas.openxmlformats.org/officeDocument/2006/relationships/customXmlProps" Target="itemProps4.xml"/>
</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E0EC089ADF71741B3136B3F038DB458" ma:contentTypeVersion="2" ma:contentTypeDescription="Creare un nuovo documento." ma:contentTypeScope="" ma:versionID="30a9a47cd184aaa3db29f201060e7509">
  <xsd:schema xmlns:xsd="http://www.w3.org/2001/XMLSchema" xmlns:xs="http://www.w3.org/2001/XMLSchema" xmlns:p="http://schemas.microsoft.com/office/2006/metadata/properties" xmlns:ns2="6ed348ba-c5e1-4496-b2d6-54054876fcc1" xmlns:ns3="78658db9-05c5-4143-ba67-6f1812ef360c" targetNamespace="http://schemas.microsoft.com/office/2006/metadata/properties" ma:root="true" ma:fieldsID="2276bf9bf1a0b83fc42214badfe71a49" ns2:_="" ns3:_="">
    <xsd:import namespace="6ed348ba-c5e1-4496-b2d6-54054876fcc1"/>
    <xsd:import namespace="78658db9-05c5-4143-ba67-6f1812ef360c"/>
    <xsd:element name="properties">
      <xsd:complexType>
        <xsd:sequence>
          <xsd:element name="documentManagement">
            <xsd:complexType>
              <xsd:all>
                <xsd:element ref="ns2:_dlc_DocId" minOccurs="0"/>
                <xsd:element ref="ns2:_dlc_DocIdUrl" minOccurs="0"/>
                <xsd:element ref="ns2:_dlc_DocIdPersistId" minOccurs="0"/>
                <xsd:element ref="ns3:Data" minOccurs="0"/>
                <xsd:element ref="ns3:Uffici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d348ba-c5e1-4496-b2d6-54054876fcc1" elementFormDefault="qualified">
    <xsd:import namespace="http://schemas.microsoft.com/office/2006/documentManagement/types"/>
    <xsd:import namespace="http://schemas.microsoft.com/office/infopath/2007/PartnerControls"/>
    <xsd:element name="_dlc_DocId" ma:index="8" nillable="true" ma:displayName="Valore ID documento" ma:description="Valore dell'ID documento assegnato all'elemento." ma:internalName="_dlc_DocId" ma:readOnly="true">
      <xsd:simpleType>
        <xsd:restriction base="dms:Text"/>
      </xsd:simpleType>
    </xsd:element>
    <xsd:element name="_dlc_DocIdUrl" ma:index="9" nillable="true" ma:displayName="ID documento" ma:description="Collegamento permanente al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alva ID in modo permanente" ma:description="Mantenere ID all'aggiunta."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8658db9-05c5-4143-ba67-6f1812ef360c" elementFormDefault="qualified">
    <xsd:import namespace="http://schemas.microsoft.com/office/2006/documentManagement/types"/>
    <xsd:import namespace="http://schemas.microsoft.com/office/infopath/2007/PartnerControls"/>
    <xsd:element name="Data" ma:index="11" nillable="true" ma:displayName="Data" ma:format="DateOnly" ma:internalName="Data">
      <xsd:simpleType>
        <xsd:restriction base="dms:DateTime"/>
      </xsd:simpleType>
    </xsd:element>
    <xsd:element name="Ufficio" ma:index="12" nillable="true" ma:displayName="Ufficio" ma:internalName="Ufficio">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ata xmlns="78658db9-05c5-4143-ba67-6f1812ef360c">2019-09-23T22:00:00+00:00</Data>
    <Ufficio xmlns="78658db9-05c5-4143-ba67-6f1812ef360c">Ufficio Marketing</Ufficio>
    <_dlc_DocId xmlns="6ed348ba-c5e1-4496-b2d6-54054876fcc1">DXRD7XWDUJTW-721-8</_dlc_DocId>
    <_dlc_DocIdUrl xmlns="6ed348ba-c5e1-4496-b2d6-54054876fcc1">
      <Url>http://www.sme.esercito.difesa.it/UGPPS/_layouts/DocIdRedir.aspx?ID=DXRD7XWDUJTW-721-8</Url>
      <Description>DXRD7XWDUJTW-721-8</Description>
    </_dlc_DocIdUrl>
  </documentManagement>
</p:properties>
</file>

<file path=customXml/itemProps1.xml><?xml version="1.0" encoding="utf-8"?>
<ds:datastoreItem xmlns:ds="http://schemas.openxmlformats.org/officeDocument/2006/customXml" ds:itemID="{B2D90789-7E19-4425-B707-C52493C91039}"/>
</file>

<file path=customXml/itemProps2.xml><?xml version="1.0" encoding="utf-8"?>
<ds:datastoreItem xmlns:ds="http://schemas.openxmlformats.org/officeDocument/2006/customXml" ds:itemID="{F43571DB-C11A-4075-B4C3-48AC1A1EE08A}"/>
</file>

<file path=customXml/itemProps3.xml><?xml version="1.0" encoding="utf-8"?>
<ds:datastoreItem xmlns:ds="http://schemas.openxmlformats.org/officeDocument/2006/customXml" ds:itemID="{F4A78155-F09F-4308-BABB-A1B94E6CAB7C}"/>
</file>

<file path=customXml/itemProps4.xml><?xml version="1.0" encoding="utf-8"?>
<ds:datastoreItem xmlns:ds="http://schemas.openxmlformats.org/officeDocument/2006/customXml" ds:itemID="{15912EFF-D8EF-4D80-A850-0A27E7FC4C2A}"/>
</file>

<file path=docProps/app.xml><?xml version="1.0" encoding="utf-8"?>
<Properties xmlns="http://schemas.openxmlformats.org/officeDocument/2006/extended-properties" xmlns:vt="http://schemas.openxmlformats.org/officeDocument/2006/docPropsVTypes">
  <Template>Paper</Template>
  <TotalTime>7945</TotalTime>
  <Application>LibreOffice/6.2.8.2$Windows_X86_64 LibreOffice_project/f82ddfca21ebc1e222a662a32b25c0c9d20169ee</Application>
  <Words>4724</Words>
  <Paragraphs>374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2016-01-07T13:17:43Z</dcterms:created>
  <dc:creator>aniello.mancuso</dc:creator>
  <dc:description/>
  <dc:language>it-IT</dc:language>
  <cp:lastModifiedBy/>
  <cp:lastPrinted>2019-01-14T14:28:37Z</cp:lastPrinted>
  <dcterms:modified xsi:type="dcterms:W3CDTF">2022-11-11T10:54:40Z</dcterms:modified>
  <cp:revision>359</cp:revision>
  <dc:subject/>
  <dc:title>Brief Medie e Bienni Liceo</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ntentTypeId">
    <vt:lpwstr>0x0101006E0EC089ADF71741B3136B3F038DB458</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36</vt:i4>
  </property>
  <property fmtid="{D5CDD505-2E9C-101B-9397-08002B2CF9AE}" pid="9" name="PresentationFormat">
    <vt:lpwstr>Presentazione su schermo (4:3)</vt:lpwstr>
  </property>
  <property fmtid="{D5CDD505-2E9C-101B-9397-08002B2CF9AE}" pid="10" name="ScaleCrop">
    <vt:bool>0</vt:bool>
  </property>
  <property fmtid="{D5CDD505-2E9C-101B-9397-08002B2CF9AE}" pid="11" name="ShareDoc">
    <vt:bool>0</vt:bool>
  </property>
  <property fmtid="{D5CDD505-2E9C-101B-9397-08002B2CF9AE}" pid="12" name="Slides">
    <vt:i4>36</vt:i4>
  </property>
  <property fmtid="{D5CDD505-2E9C-101B-9397-08002B2CF9AE}" pid="13" name="_dlc_DocIdItemGuid">
    <vt:lpwstr>15eaef10-7bce-4404-bd4e-b3500babbb4a</vt:lpwstr>
  </property>
</Properties>
</file>